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3" r:id="rId1"/>
  </p:sldMasterIdLst>
  <p:notesMasterIdLst>
    <p:notesMasterId r:id="rId25"/>
  </p:notesMasterIdLst>
  <p:sldIdLst>
    <p:sldId id="271" r:id="rId2"/>
    <p:sldId id="281" r:id="rId3"/>
    <p:sldId id="287" r:id="rId4"/>
    <p:sldId id="256" r:id="rId5"/>
    <p:sldId id="257" r:id="rId6"/>
    <p:sldId id="258" r:id="rId7"/>
    <p:sldId id="259" r:id="rId8"/>
    <p:sldId id="266" r:id="rId9"/>
    <p:sldId id="277" r:id="rId10"/>
    <p:sldId id="278" r:id="rId11"/>
    <p:sldId id="265" r:id="rId12"/>
    <p:sldId id="268" r:id="rId13"/>
    <p:sldId id="270" r:id="rId14"/>
    <p:sldId id="272" r:id="rId15"/>
    <p:sldId id="286" r:id="rId16"/>
    <p:sldId id="283" r:id="rId17"/>
    <p:sldId id="269" r:id="rId18"/>
    <p:sldId id="285" r:id="rId19"/>
    <p:sldId id="284" r:id="rId20"/>
    <p:sldId id="282" r:id="rId21"/>
    <p:sldId id="280" r:id="rId22"/>
    <p:sldId id="276" r:id="rId23"/>
    <p:sldId id="264" r:id="rId24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Fabbro" initials="SF" lastIdx="1" clrIdx="0">
    <p:extLst>
      <p:ext uri="{19B8F6BF-5375-455C-9EA6-DF929625EA0E}">
        <p15:presenceInfo xmlns:p15="http://schemas.microsoft.com/office/powerpoint/2012/main" userId="Sandro Fabb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69B"/>
    <a:srgbClr val="E5DB9F"/>
    <a:srgbClr val="FAEAD6"/>
    <a:srgbClr val="8B1EB2"/>
    <a:srgbClr val="AA17B9"/>
    <a:srgbClr val="7643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B50E-2037-4C2C-85DC-850916CC214E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48E7-A878-41F0-9DB7-13CD730E2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0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648E7-A878-41F0-9DB7-13CD730E26A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80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648E7-A878-41F0-9DB7-13CD730E26A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8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72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53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82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75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54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11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30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80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706" y="1305655"/>
            <a:ext cx="2780665" cy="61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19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23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48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7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2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7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27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95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57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CCCDDB-9E72-47E2-8BB8-358C4404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2714625"/>
            <a:ext cx="8610600" cy="488669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Prof. Sandro Fabbro, presidente ATR</a:t>
            </a:r>
            <a:br>
              <a:rPr lang="it-IT" sz="3200" dirty="0">
                <a:solidFill>
                  <a:schemeClr val="tx1"/>
                </a:solidFill>
              </a:rPr>
            </a:b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Enti di Area vasta in FVG: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un modello amministrativo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nuovo e convincente o il quinto fallimento!</a:t>
            </a:r>
            <a:br>
              <a:rPr lang="it-IT" dirty="0"/>
            </a:b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90EED1-8EE5-4454-8EE2-E0E9F6D5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504825"/>
            <a:ext cx="8610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FC2FF-FF02-4347-B1A0-78EBFDE1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123825"/>
            <a:ext cx="9368784" cy="807913"/>
          </a:xfrm>
        </p:spPr>
        <p:txBody>
          <a:bodyPr/>
          <a:lstStyle/>
          <a:p>
            <a:r>
              <a:rPr lang="it-IT" dirty="0"/>
              <a:t>Le funzioni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94BBB3-C8A3-4413-BD01-E8A3A47A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84" y="1952625"/>
            <a:ext cx="8740616" cy="495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1. Pianificazione territoriale e adattamento climatico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2. Mobilità e trasporti territoriali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3. Infrastrutture territoriali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4. Politiche ambientali territoriali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5. Sviluppo locale sostenibile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6. Servizi tecnici condivisi per i comuni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7. Cultura locale, lingue minoritarie, scuole e servizi socio-sanitari territoriali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8. Protezione civile territoriale</a:t>
            </a: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86E6810-C6EB-418C-80C2-0F4BA9401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742781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8C122-F1F7-487E-8673-5FF611B5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76" y="1373312"/>
            <a:ext cx="9211624" cy="807913"/>
          </a:xfrm>
        </p:spPr>
        <p:txBody>
          <a:bodyPr/>
          <a:lstStyle/>
          <a:p>
            <a:r>
              <a:rPr lang="it-IT" dirty="0"/>
              <a:t>Ma quanti Enti?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10270-B664-468E-AF57-8073ACA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38" y="2670215"/>
            <a:ext cx="9054465" cy="412420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1, 10, 100?</a:t>
            </a:r>
            <a:endParaRPr lang="it-IT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Non può essere un solo ente perché c’è già ed è la Regione; né 200 e neanche 100 perché finiremmo per confliggere con i comuni.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Più il numero è alto, inoltre, più ci sia allontana, per ovvi motivi, dal concetto di area vasta (che non è una associazione di comuni) e dalla elettività di primo grado.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Ricordiamo come, le precedenti 18 UTI, siano state molto contrastate (le “</a:t>
            </a:r>
            <a:r>
              <a:rPr lang="it-IT" sz="24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provincette</a:t>
            </a:r>
            <a:r>
              <a:rPr lang="it-IT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”) dal basso e dall’alto.</a:t>
            </a:r>
            <a:endParaRPr lang="it-IT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Per esclusione, quindi, il numero giusto, in FVG, sta tra 2 e 10 aree vaste. </a:t>
            </a:r>
            <a:endParaRPr lang="it-IT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E0E608-3E35-4C1B-A11B-23AA68F4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77" y="1460371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B53A2-5BA5-450E-8D50-34AECC8A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810281"/>
            <a:ext cx="9368784" cy="807913"/>
          </a:xfrm>
        </p:spPr>
        <p:txBody>
          <a:bodyPr/>
          <a:lstStyle/>
          <a:p>
            <a:r>
              <a:rPr lang="it-IT" dirty="0"/>
              <a:t>Tre modelli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9C59A2-E1A6-48E3-B792-B670C372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29" y="1876425"/>
            <a:ext cx="9054465" cy="50629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Tra 2 e 10 aree vaste, in FVG, se si escludono le 4 ex province (che non possiamo e non vogliamo fare), rimangono solo tre modelli principali di assetto (gli altri sono praticamente delle sottospecie dei tre principali). </a:t>
            </a:r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1. Il Modello duale </a:t>
            </a:r>
            <a:endParaRPr lang="it-IT" sz="18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Il primo modello è quello duale che articola la regione nell’”area vasta del Friuli” e nella “città metropolitana” di Trieste. </a:t>
            </a:r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2. Il Modello a 5 (ex province più la montagna)</a:t>
            </a:r>
            <a:endParaRPr lang="it-IT" sz="18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Il secondo modello è quello a cinque aree vaste che, più o mano, corrisponde alle quattro ex province, più tutta l’area montana friulana (</a:t>
            </a:r>
            <a:r>
              <a:rPr lang="it-IT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p</a:t>
            </a: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uò arrivare a 6 se si divide la montagna in due, o a 7 se si separa la Bassa friulana, o a 8 se si individua un’area vasta del Tagliamento).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3. Il Modello 5+4 (+ la montagna e le quattro città)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it-IT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Lo chiameremo </a:t>
            </a: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Modello centroeuropeo perché si ispira ai modelli amministrativi esistenti in Germania e in Austria e già importati in Italia in Trentino e Sud Tirolo e tiene conto che i due terzi della pop. regionale non abita nelle città.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it-IT" sz="18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79831C-740C-4051-A8D2-F78DD497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68" y="659777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80587-29F2-45FF-8377-D15FD5B2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55" y="200025"/>
            <a:ext cx="9213436" cy="1615827"/>
          </a:xfrm>
        </p:spPr>
        <p:txBody>
          <a:bodyPr>
            <a:normAutofit/>
          </a:bodyPr>
          <a:lstStyle/>
          <a:p>
            <a:r>
              <a:rPr lang="it-IT" dirty="0"/>
              <a:t>Il Modello centro-</a:t>
            </a:r>
            <a:br>
              <a:rPr lang="it-IT" dirty="0"/>
            </a:br>
            <a:r>
              <a:rPr lang="it-IT" dirty="0"/>
              <a:t>europeo in FVG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8B9FA2-6918-4352-9323-9D815157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66" y="1571626"/>
            <a:ext cx="9054465" cy="5791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Area vasta del Friuli centrale (con obbligo statutario di cooperazione con Friuli occidentale su lingua e cultura friulana e gestione Tagliamento, con Friuli orientale su lingua e minoranza slovena, con città di Udine per la condivisione della pianificazione strategica) </a:t>
            </a:r>
          </a:p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Area vasta del Friuli occidentale (con obbligo statutario di cooperazione con Friuli centrale su lingua e cultura friulana e gestione Tagliamento, con città di Pordenone per la condivisione della pianificazione strategica);</a:t>
            </a:r>
            <a:endParaRPr lang="it-IT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Area vasta del Friuli orientale e isontino (con obbligo statutario di: a. cooperazione transfrontaliera con territori sloveni -Isonzo, Collio, Carso-; b. lingua e minoranza slava; c. cooperazione con Friuli occidentale e orientale su lingua e cultura friulana, d. con città di Gorizia per la condivisione della pianificazione strategica);</a:t>
            </a:r>
            <a:endParaRPr lang="it-IT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u="none" strike="noStrike" kern="0" spc="0" dirty="0">
                <a:solidFill>
                  <a:schemeClr val="accent2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Area vasta della montagna friulana (con obbligo statutario di: cooperazione con Friuli occidentale e orientale su lingua e cultura friulana; b. cooperazione su gestione bacino Tagliamento; c. minoranze e lingua tedesca e slovena; d: cooperazione transfrontaliera. </a:t>
            </a:r>
          </a:p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ptos"/>
                <a:ea typeface="Arial Unicode MS"/>
                <a:cs typeface="Arial Unicode MS"/>
              </a:rPr>
              <a:t>Area vasta del Carso triestino (obbligo statutario di cooperazione transfrontaliera e di </a:t>
            </a:r>
            <a:r>
              <a:rPr lang="it-IT" sz="1400" u="none" strike="noStrike" kern="0" spc="0" dirty="0">
                <a:solidFill>
                  <a:schemeClr val="accent2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condivisione della pianificazione strategica con città di Trieste).</a:t>
            </a:r>
            <a:endParaRPr lang="it-IT" sz="1400" u="none" strike="noStrike" kern="0" spc="0" dirty="0">
              <a:solidFill>
                <a:schemeClr val="accent2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b="1" i="1" u="none" strike="noStrike" kern="0" spc="0" dirty="0"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Città di Gorizia (con obbligo statutario di condividere la pianificazione strategica con l’area vasta del Friuli orientale e isontino).</a:t>
            </a:r>
            <a:endParaRPr lang="it-IT" sz="1400" b="1" i="1" u="none" strike="noStrike" kern="0" spc="0" dirty="0">
              <a:solidFill>
                <a:schemeClr val="accent3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342900" lvl="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b="1" i="1" u="none" strike="noStrike" kern="0" spc="0" dirty="0"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Città di Pordenone (con obbligo statutario di condividere la pianificazione strategica con l’area vasta del Friuli occidentale).</a:t>
            </a: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b="1" i="1" u="none" strike="noStrike" kern="0" spc="0" dirty="0"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Città di Trieste (con obbligo statutario di tutela della minoranza slovena e cooperazione transfrontaliera)</a:t>
            </a:r>
            <a:endParaRPr lang="it-IT" sz="1400" b="1" i="1" dirty="0">
              <a:solidFill>
                <a:schemeClr val="accent3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ptos"/>
              <a:cs typeface="Aptos"/>
            </a:endParaRP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1170305" algn="l"/>
              </a:tabLst>
            </a:pPr>
            <a:r>
              <a:rPr lang="it-IT" sz="1400" b="1" i="1" u="none" strike="noStrike" kern="0" spc="0" dirty="0"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Città di Udine (con obbligo statutario di condividere la pianificazione strategica con l’area vasta del Friuli centrale).</a:t>
            </a:r>
            <a:endParaRPr lang="it-IT" sz="1400" b="1" i="1" u="none" strike="noStrike" kern="0" spc="0" dirty="0">
              <a:solidFill>
                <a:schemeClr val="accent3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lvl="0" fontAlgn="base">
              <a:spcBef>
                <a:spcPts val="500"/>
              </a:spcBef>
              <a:spcAft>
                <a:spcPts val="500"/>
              </a:spcAft>
              <a:tabLst>
                <a:tab pos="1170305" algn="l"/>
              </a:tabLst>
            </a:pPr>
            <a:endParaRPr lang="it-IT" sz="1400" b="1" i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ptos"/>
              <a:ea typeface="Arial Unicode MS"/>
              <a:cs typeface="Arial Unicode MS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ECC292-9D1E-4B2A-8310-9C8D6329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05" y="352425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5FEB74E-CEF6-472D-A3E8-30620AD7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" y="200025"/>
            <a:ext cx="10476625" cy="7239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A856113-DFC7-47DE-8B31-F0D313C4A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6404882"/>
            <a:ext cx="3201972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7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C802A73-71ED-4AF7-89B5-FCFE5CED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795020" cy="74390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452D69-68D0-4055-B033-D2117A74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49" y="6219825"/>
            <a:ext cx="3201972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C3100-06C5-4C3E-8D13-08B61AE0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200025"/>
            <a:ext cx="9368784" cy="1615827"/>
          </a:xfrm>
        </p:spPr>
        <p:txBody>
          <a:bodyPr/>
          <a:lstStyle/>
          <a:p>
            <a:r>
              <a:rPr lang="it-IT" dirty="0"/>
              <a:t>Gli unici enti nuovi sono </a:t>
            </a:r>
            <a:br>
              <a:rPr lang="it-IT" dirty="0"/>
            </a:br>
            <a:r>
              <a:rPr lang="it-IT" dirty="0"/>
              <a:t>la montagna e il Carso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78482E-CC4A-4E92-9BD6-3AEE903F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29" y="2008092"/>
            <a:ext cx="9054465" cy="442172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lvl="0" fontAlgn="base">
              <a:spcBef>
                <a:spcPts val="500"/>
              </a:spcBef>
              <a:spcAft>
                <a:spcPts val="500"/>
              </a:spcAft>
              <a:tabLst>
                <a:tab pos="1170305" algn="l"/>
              </a:tabLst>
            </a:pPr>
            <a:r>
              <a:rPr lang="it-IT" sz="28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Le vecchie Province cambiano nome ed assetto.</a:t>
            </a:r>
          </a:p>
          <a:p>
            <a:pPr lvl="0" fontAlgn="base">
              <a:spcBef>
                <a:spcPts val="500"/>
              </a:spcBef>
              <a:spcAft>
                <a:spcPts val="500"/>
              </a:spcAft>
              <a:tabLst>
                <a:tab pos="1170305" algn="l"/>
              </a:tabLst>
            </a:pPr>
            <a:r>
              <a:rPr lang="it-IT" sz="28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Le q</a:t>
            </a:r>
            <a:r>
              <a:rPr lang="it-IT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uattro città ex capoluogo diventano autonome. E </a:t>
            </a:r>
            <a:r>
              <a:rPr lang="it-IT" sz="28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non comportano enti di nuova istituzione perch</a:t>
            </a:r>
            <a:r>
              <a:rPr lang="it-IT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é collimano con il Comune.</a:t>
            </a:r>
          </a:p>
          <a:p>
            <a:pPr lvl="0" fontAlgn="base">
              <a:spcBef>
                <a:spcPts val="500"/>
              </a:spcBef>
              <a:spcAft>
                <a:spcPts val="500"/>
              </a:spcAft>
              <a:tabLst>
                <a:tab pos="1170305" algn="l"/>
              </a:tabLst>
            </a:pPr>
            <a:r>
              <a:rPr lang="it-IT" sz="28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Il modello centroeuropeo ha ispirazione federalista. Non sottomette il territorio ad un capoluogo: le aree vaste decideranno la sede degli organi istituzionali, degli uffici, dei punti di erogazione dei servizi e non un «capoluogo» (parola espulsa dal vocabolario amministrativo).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2E8C5F-832F-4CE1-8926-0DCCCFD9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82" y="824102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3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2DA16-0EA3-4E8C-B7B4-108D2681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352425"/>
            <a:ext cx="9368784" cy="1615827"/>
          </a:xfrm>
        </p:spPr>
        <p:txBody>
          <a:bodyPr>
            <a:normAutofit/>
          </a:bodyPr>
          <a:lstStyle/>
          <a:p>
            <a:r>
              <a:rPr lang="it-IT" dirty="0"/>
              <a:t>Il Modello di ispirazione centro-</a:t>
            </a:r>
            <a:br>
              <a:rPr lang="it-IT" dirty="0"/>
            </a:br>
            <a:r>
              <a:rPr lang="it-IT" dirty="0"/>
              <a:t>europea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2FB964-4CDA-48C3-951F-1EBD39CB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251993"/>
            <a:ext cx="9448800" cy="45012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ptos"/>
              <a:cs typeface="Aptos"/>
            </a:endParaRPr>
          </a:p>
          <a:p>
            <a:r>
              <a:rPr lang="it-IT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Il modello centroeuropeo è un modello di successo perché implica:</a:t>
            </a: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 strategicità, competenza professionale e mitigazione degli squilibri strutturali interni. </a:t>
            </a: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ptos"/>
              <a:cs typeface="Aptos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Il Modello di Trento e Bolzano è quello centroeuropeo </a:t>
            </a:r>
            <a:r>
              <a:rPr lang="it-IT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dei</a:t>
            </a:r>
            <a:r>
              <a:rPr lang="it-IT" sz="2000" dirty="0">
                <a:latin typeface="+mj-lt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Landkreise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+mj-lt"/>
              </a:rPr>
              <a:t>tedeschi. </a:t>
            </a:r>
          </a:p>
          <a:p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ptos"/>
              <a:cs typeface="Aptos"/>
            </a:endParaRPr>
          </a:p>
          <a:p>
            <a:r>
              <a:rPr lang="it-IT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In termini di assetto implica</a:t>
            </a: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, oltre che il riconoscimento della montagna, che le città di Gorizia, Pordenone, Trieste</a:t>
            </a:r>
            <a:r>
              <a:rPr lang="it-IT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 e</a:t>
            </a: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 Udine, vengano scorporate dalle relative aree vaste pur assumendo, tra i loro poteri comunali, anche quelli dell’area vasta. </a:t>
            </a:r>
          </a:p>
          <a:p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ptos"/>
              <a:cs typeface="Aptos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La ratio della separazione </a:t>
            </a:r>
            <a:r>
              <a:rPr lang="it-IT" sz="18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(</a:t>
            </a:r>
            <a:r>
              <a:rPr lang="it-IT" sz="1900" b="0" i="1" dirty="0" err="1">
                <a:solidFill>
                  <a:schemeClr val="tx1"/>
                </a:solidFill>
                <a:effectLst/>
                <a:latin typeface="+mj-lt"/>
              </a:rPr>
              <a:t>Kreisfreie</a:t>
            </a:r>
            <a:r>
              <a:rPr lang="it-IT" sz="1900" b="0" i="1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it-IT" sz="1900" b="0" i="1" dirty="0" err="1">
                <a:solidFill>
                  <a:schemeClr val="tx1"/>
                </a:solidFill>
                <a:effectLst/>
                <a:latin typeface="+mj-lt"/>
              </a:rPr>
              <a:t>Städte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it-IT" sz="16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ptos"/>
                <a:cs typeface="Aptos"/>
              </a:rPr>
              <a:t>è quella che ambedue le realtà (la città e l’area vasta) ne traggono ciascuna un vantaggio maggiore da separati rispetto a quello che trarrebbero rimanendo integrate tra di loro.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722BB1-1EA4-4C7C-B462-ECAA53EB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74" y="1042149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D4055-7903-41CE-A10E-CE3F5F3F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276225"/>
            <a:ext cx="9368784" cy="1615827"/>
          </a:xfrm>
        </p:spPr>
        <p:txBody>
          <a:bodyPr>
            <a:noAutofit/>
          </a:bodyPr>
          <a:lstStyle/>
          <a:p>
            <a:r>
              <a:rPr lang="it-IT" sz="3400" dirty="0"/>
              <a:t>E’ l’amministrazione che si </a:t>
            </a:r>
            <a:br>
              <a:rPr lang="it-IT" sz="3400" dirty="0"/>
            </a:br>
            <a:r>
              <a:rPr lang="it-IT" sz="3400" dirty="0"/>
              <a:t>adatta al territorio </a:t>
            </a:r>
            <a:br>
              <a:rPr lang="it-IT" sz="3400" dirty="0"/>
            </a:br>
            <a:r>
              <a:rPr lang="it-IT" sz="3400" dirty="0"/>
              <a:t>e non viceversa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70CBD2-6D2B-4FF6-B1A2-2D41DCCF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29" y="2397442"/>
            <a:ext cx="9054465" cy="443198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/>
            <a:r>
              <a:rPr lang="it-IT" sz="2400" dirty="0"/>
              <a:t>Negli ultimi 30 anni, nelle province italiane (non metropolitane) si è affermato un fenomeno molto netto (amplificatosi dal 2015 in poi): declino demografico e socio-economico diffuso.</a:t>
            </a:r>
          </a:p>
          <a:p>
            <a:pPr marL="0" indent="0"/>
            <a:r>
              <a:rPr lang="it-IT" sz="2400" dirty="0">
                <a:latin typeface="+mn-lt"/>
              </a:rPr>
              <a:t>Bolzano e Trento sono tra le poche province, in Italia, che hanno conservato ed anche aumentato i loro residenti (15% circa dal 2001 al 2024). </a:t>
            </a:r>
            <a:r>
              <a:rPr lang="it-IT" sz="2400" dirty="0"/>
              <a:t>Questo rende il caso delle Provincie di Bolzano e Trento particolarmente interessante.</a:t>
            </a:r>
          </a:p>
          <a:p>
            <a:pPr marL="0" indent="0">
              <a:buNone/>
            </a:pPr>
            <a:endParaRPr lang="it-IT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b="1" dirty="0"/>
              <a:t> Il successo deriva da una forte dotazione finanziaria ma anche da un sistema amministrativo efficace e flessibile, capace di adattarsi al territorio e di tradursi in elevata qualità della vita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9C9209-0095-485F-8BD9-60ADD2BD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1191680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6864B-63C9-4D96-BD54-52CDA7E0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810281"/>
            <a:ext cx="9677399" cy="738664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E in FVG?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045600-5F76-4C43-9333-9F2294E9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028825"/>
            <a:ext cx="9344671" cy="4876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endParaRPr lang="it-IT" sz="1800" dirty="0"/>
          </a:p>
          <a:p>
            <a:endParaRPr lang="it-IT" sz="1800" dirty="0"/>
          </a:p>
          <a:p>
            <a:r>
              <a:rPr lang="it-IT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rapporto del CNEL dell’ottobre 2025, ci dice che il Friuli Venezia Giulia è interessato da un flusso in uscita di giovani pari a circa 1000 unità all’anno da più di dieci anni.</a:t>
            </a:r>
          </a:p>
          <a:p>
            <a:endParaRPr lang="it-IT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Succede anche altrove (in Veneto e in FVG più che altrove!) ma, da noi, c’erano gli strumenti finanziari e non solo, per contrastare questo fenomeno!</a:t>
            </a:r>
          </a:p>
          <a:p>
            <a:endParaRPr lang="it-IT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problema non nasce dalla mancanza delle Aree vaste. E’ un problema dell’intero sistema regionale ma al quale anche le principali riforme devono rispondere. </a:t>
            </a:r>
          </a:p>
          <a:p>
            <a:endParaRPr lang="it-IT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Quindi, anche la riforma degli enti intermedi!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D01291-4BE9-4524-B50D-64962BB46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45" y="810281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60E3E-74F5-472F-B587-5C2BC55A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276225"/>
            <a:ext cx="9368784" cy="1615827"/>
          </a:xfrm>
        </p:spPr>
        <p:txBody>
          <a:bodyPr/>
          <a:lstStyle/>
          <a:p>
            <a:r>
              <a:rPr lang="it-IT" dirty="0"/>
              <a:t>Associazione </a:t>
            </a:r>
            <a:br>
              <a:rPr lang="it-IT" dirty="0"/>
            </a:br>
            <a:r>
              <a:rPr lang="it-IT" dirty="0"/>
              <a:t>Terza Ricostruzione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065D39-DE67-4403-85CF-CC8CF6AA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66" y="1927747"/>
            <a:ext cx="9211625" cy="54350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it-IT" sz="2000" dirty="0"/>
              <a:t>Siamo una associazione operativa dal 2022, indipendente e che si autofinanzia. </a:t>
            </a:r>
          </a:p>
          <a:p>
            <a:endParaRPr lang="it-IT" sz="2000" dirty="0"/>
          </a:p>
          <a:p>
            <a:r>
              <a:rPr lang="it-IT" sz="2000" dirty="0"/>
              <a:t>Perché «terza ricostruzione»?</a:t>
            </a:r>
          </a:p>
          <a:p>
            <a:endParaRPr lang="it-IT" sz="2000" dirty="0"/>
          </a:p>
          <a:p>
            <a:r>
              <a:rPr lang="it-IT" sz="2000" dirty="0"/>
              <a:t>Perché, dopo settant’anni dalla prima e cinquanta dalla seconda, è il momento, nel mezzo di nuove macerie «globali», di una «terza ricostruzione» di valori e di senso del bene comune. </a:t>
            </a:r>
          </a:p>
          <a:p>
            <a:endParaRPr lang="it-IT" sz="2000" dirty="0"/>
          </a:p>
          <a:p>
            <a:r>
              <a:rPr lang="it-IT" sz="2000" dirty="0"/>
              <a:t>A partire dai contesti di vita locale. </a:t>
            </a:r>
          </a:p>
          <a:p>
            <a:pPr marL="0" indent="0">
              <a:buNone/>
            </a:pPr>
            <a:endParaRPr lang="it-IT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Calibri" panose="020F0502020204030204" pitchFamily="34" charset="0"/>
              </a:rPr>
              <a:t>A oltre sessant’anni dalla sua istituzione e a </a:t>
            </a:r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Calibri" panose="020F0502020204030204" pitchFamily="34" charset="0"/>
              </a:rPr>
              <a:t>50 anni dal terremoto, dobbiamo ripensare </a:t>
            </a: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Calibri" panose="020F0502020204030204" pitchFamily="34" charset="0"/>
              </a:rPr>
              <a:t>il «sistema</a:t>
            </a:r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Calibri" panose="020F0502020204030204" pitchFamily="34" charset="0"/>
              </a:rPr>
              <a:t> regione» per fronteggiare le nuove micidiali turbolenze globali. </a:t>
            </a:r>
          </a:p>
          <a:p>
            <a:endParaRPr lang="it-IT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0D52B3-8937-4222-8A91-C6320467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29" y="446314"/>
            <a:ext cx="3998591" cy="1481433"/>
          </a:xfrm>
          <a:prstGeom prst="rect">
            <a:avLst/>
          </a:prstGeom>
          <a:solidFill>
            <a:srgbClr val="8B1EB2"/>
          </a:solidFill>
        </p:spPr>
      </p:pic>
    </p:spTree>
    <p:extLst>
      <p:ext uri="{BB962C8B-B14F-4D97-AF65-F5344CB8AC3E}">
        <p14:creationId xmlns:p14="http://schemas.microsoft.com/office/powerpoint/2010/main" val="383189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8E9F0-441E-4B03-AA00-F5DD593A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58" y="657225"/>
            <a:ext cx="9368784" cy="2118940"/>
          </a:xfrm>
        </p:spPr>
        <p:txBody>
          <a:bodyPr/>
          <a:lstStyle/>
          <a:p>
            <a:r>
              <a:rPr lang="it-IT" dirty="0"/>
              <a:t>Ma si regge il territorio </a:t>
            </a:r>
            <a:br>
              <a:rPr lang="it-IT" dirty="0"/>
            </a:br>
            <a:r>
              <a:rPr lang="it-IT" dirty="0"/>
              <a:t>senza le città?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F651DE-A3D3-4754-99EF-8F6BCCA39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29" y="2257425"/>
            <a:ext cx="9054465" cy="46481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r>
              <a:rPr lang="it-IT" sz="2400" dirty="0"/>
              <a:t>Le città medie e piccole sono in contrazione economica in tutta Europa e tendono a chiudersi sulla sola politica degli «eventi». Non rappresentano un «motore» per i territori.</a:t>
            </a:r>
          </a:p>
          <a:p>
            <a:endParaRPr lang="it-IT" sz="2400" dirty="0"/>
          </a:p>
          <a:p>
            <a:r>
              <a:rPr lang="it-IT" sz="2400" dirty="0"/>
              <a:t>Dobbiamo far entrare in gioco la rete policentrica delle città regionali di secondo livello.</a:t>
            </a:r>
          </a:p>
          <a:p>
            <a:endParaRPr lang="it-IT" sz="2400" dirty="0"/>
          </a:p>
          <a:p>
            <a:r>
              <a:rPr lang="it-IT" sz="2400" dirty="0"/>
              <a:t>Palmanova, Cervignano, S. Giorgio di Nogaro, Latisana, Codroipo, S. Daniele, Tolmezzo, Gemona, Tarvisio, Tarcento, Cividale, Aquileia.</a:t>
            </a:r>
          </a:p>
          <a:p>
            <a:endParaRPr lang="it-IT" sz="2400" dirty="0"/>
          </a:p>
          <a:p>
            <a:r>
              <a:rPr lang="it-IT" sz="2400" dirty="0"/>
              <a:t>Grado, Gradisca, Cormons, Monfalcone.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S. Vito al T., Spilimbergo, Casarsa, Sacile,  Maniago. 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900" b="1" dirty="0"/>
              <a:t>Città che, con i loro territori, interessano più dei due terzi della popolazione regionale.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BE3EEA-EA50-49C8-9881-1DBB4527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711" y="1038224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B9E98A-2B14-490C-8E99-FE5D048A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6" y="123825"/>
            <a:ext cx="9713593" cy="1292662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E’ un</a:t>
            </a:r>
            <a:r>
              <a:rPr lang="it-IT" sz="4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modello nuovo: federale, policentrico</a:t>
            </a:r>
            <a:endParaRPr lang="it-IT" sz="4000" dirty="0">
              <a:latin typeface="+mj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470E05-0E5A-4A47-B6C1-8F5DBD88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851562"/>
            <a:ext cx="9067800" cy="49016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p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unti politicamente e giuridicamente più forti del modello sono: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Pluralismo territoriale perché riconosce Friuli,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area giuliana,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isontino, Carso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Tutela linguistica</a:t>
            </a:r>
            <a:r>
              <a:rPr lang="it-IT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perché rafforza la tutela, prevista dallo Statuto, di f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riulano,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sloveno</a:t>
            </a:r>
            <a:r>
              <a:rPr lang="it-IT" sz="18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tedesco.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Promuove cooperazione transfrontaliera con: area isontino-slovena;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Carso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spazio alpino</a:t>
            </a:r>
            <a:r>
              <a:rPr lang="it-IT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 interregionale con il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Veneto 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È quindi un modello policentrico federale regionale</a:t>
            </a:r>
            <a:r>
              <a:rPr lang="it-IT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perchè</a:t>
            </a:r>
            <a:r>
              <a:rPr lang="it-IT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rende coerenti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policentrismo urbano;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riconoscimento territoriale</a:t>
            </a:r>
            <a:r>
              <a:rPr lang="it-IT" sz="18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cooperazione obbligatoria; assenza di gerarchie territoriali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Introduce due innovazioni importanti: area vasta della montagna; area vasta del Carso triestino. Questi due elementi danno al modello una forte coerenza geografica ed ecologica.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 modello è: istituzionalmente policentrico; territorialmente pluralista; culturalmente riconoscitivo.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7B3672-B6B3-4D12-9B64-2391EED3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75" y="755531"/>
            <a:ext cx="3543825" cy="1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DFF69-4B8C-431B-B9DE-73126CAC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7" y="839912"/>
            <a:ext cx="9368784" cy="807913"/>
          </a:xfrm>
        </p:spPr>
        <p:txBody>
          <a:bodyPr/>
          <a:lstStyle/>
          <a:p>
            <a:r>
              <a:rPr lang="it-IT" dirty="0"/>
              <a:t>I territori «ponte»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1EB40-528B-4F12-B5A3-FCC5F7D0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66" y="2105025"/>
            <a:ext cx="9054465" cy="4191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it-IT" sz="2400" dirty="0">
                <a:latin typeface="Aptos"/>
              </a:rPr>
              <a:t>Le aree vaste devono avere confini permeabili che servano a gestire bene le funzioni interne e non a limitare le interazioni e le cooperazioni.</a:t>
            </a:r>
          </a:p>
          <a:p>
            <a:endParaRPr lang="it-IT" sz="2400" dirty="0">
              <a:latin typeface="Aptos"/>
            </a:endParaRPr>
          </a:p>
          <a:p>
            <a:r>
              <a:rPr lang="it-IT" sz="2400" dirty="0">
                <a:latin typeface="Aptos"/>
              </a:rPr>
              <a:t>Vi possono essere interazioni e cooperazioni a cavallo con i confini nazionali, con quelli di altre regioni e tra le diverse aree vaste.</a:t>
            </a:r>
          </a:p>
          <a:p>
            <a:endParaRPr lang="it-IT" sz="2400" dirty="0">
              <a:latin typeface="Aptos"/>
            </a:endParaRPr>
          </a:p>
          <a:p>
            <a:r>
              <a:rPr lang="it-IT" sz="2400" dirty="0">
                <a:latin typeface="Aptos"/>
              </a:rPr>
              <a:t>I comuni che le promuovono -e che chiamiamo «territori ponte»- sono riconosciuti e supportati in misura differenziata.</a:t>
            </a:r>
          </a:p>
          <a:p>
            <a:endParaRPr lang="it-IT" sz="2400" dirty="0">
              <a:latin typeface="Aptos"/>
            </a:endParaRPr>
          </a:p>
          <a:p>
            <a:pPr marL="0" indent="0">
              <a:buNone/>
            </a:pPr>
            <a:r>
              <a:rPr lang="it-IT" sz="2400" dirty="0">
                <a:latin typeface="Aptos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897216-761F-4549-B92B-9E85EA34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921035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02676" y="352425"/>
            <a:ext cx="3134850" cy="75341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it-IT" sz="4800" spc="-30" dirty="0"/>
              <a:t>Conclusione</a:t>
            </a:r>
            <a:endParaRPr lang="it-IT"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802676" y="1419225"/>
            <a:ext cx="8834810" cy="56387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it-IT" sz="2800" b="1" dirty="0">
                <a:latin typeface="Calibri"/>
                <a:cs typeface="Calibri"/>
              </a:rPr>
              <a:t>Il Modello che abbiamo proposto </a:t>
            </a:r>
            <a:r>
              <a:rPr lang="it-IT" sz="2800" b="1" dirty="0">
                <a:latin typeface="+mj-lt"/>
                <a:cs typeface="Calibri"/>
              </a:rPr>
              <a:t>è</a:t>
            </a:r>
            <a:r>
              <a:rPr lang="it-IT" sz="2800" b="1" dirty="0">
                <a:latin typeface="+mj-lt"/>
              </a:rPr>
              <a:t> il modello più vicino al miglior regionalismo europeo e al principio di sussidiarietà. Ma è anche un modello che applica costruttivamente lo Statuto regionale per realizzare  una regione più equa ed efficiente.</a:t>
            </a:r>
          </a:p>
          <a:p>
            <a:pPr marL="12700">
              <a:spcBef>
                <a:spcPts val="110"/>
              </a:spcBef>
            </a:pPr>
            <a:endParaRPr lang="it-IT" sz="2450" dirty="0">
              <a:latin typeface="Calibri"/>
              <a:cs typeface="Calibri"/>
            </a:endParaRPr>
          </a:p>
          <a:p>
            <a:pPr marL="12700">
              <a:spcBef>
                <a:spcPts val="110"/>
              </a:spcBef>
            </a:pPr>
            <a:r>
              <a:rPr lang="it-IT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E’ un modello «federale, pluralista e policentrico».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2800" dirty="0">
                <a:latin typeface="Calibri"/>
                <a:cs typeface="Calibri"/>
              </a:rPr>
              <a:t>- Legittima l’elettività!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2800" dirty="0">
                <a:latin typeface="Calibri"/>
                <a:cs typeface="Calibri"/>
              </a:rPr>
              <a:t>- E’ credibilmente sottoponibile ad un quesito referendario o comunque a una consultazione pubblica.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it-IT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28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Può, quindi, evitare il quinto fallimento della riforma degli enti intermedi</a:t>
            </a:r>
            <a:r>
              <a:rPr lang="it-IT" sz="2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154FC1-F970-4AA1-9528-D261DA51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60" y="352425"/>
            <a:ext cx="3772426" cy="1209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BDB936-064A-4AC7-B45D-7BEBB87DF56C}"/>
              </a:ext>
            </a:extLst>
          </p:cNvPr>
          <p:cNvSpPr/>
          <p:nvPr/>
        </p:nvSpPr>
        <p:spPr>
          <a:xfrm>
            <a:off x="850900" y="4086225"/>
            <a:ext cx="80010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BFADAD-0F75-4CDF-A8CE-6531B18E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solidFill>
                  <a:schemeClr val="tx1"/>
                </a:solidFill>
              </a:rPr>
              <a:t>Il principio guida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4217CF-CC71-460B-BEB2-309DF68E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2867025"/>
            <a:ext cx="7848599" cy="3795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Un riferimento al successo del Modello Friuli di ricostruzione ci offre il principio guida su cui costruire anche la riflessione di oggi:</a:t>
            </a:r>
          </a:p>
          <a:p>
            <a:pPr marL="0" indent="0">
              <a:buNone/>
            </a:pPr>
            <a:r>
              <a:rPr lang="it-IT" sz="2400" dirty="0"/>
              <a:t>Non sottomettere il territorio a disegni politico-amministrativi precostituiti (magari per altri fini) ma costruirli insieme al territorio riconoscendone i problemi, i vincoli e le potenzialità! 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Altrimenti il rischio del fallimento è molto alto! </a:t>
            </a:r>
          </a:p>
        </p:txBody>
      </p:sp>
    </p:spTree>
    <p:extLst>
      <p:ext uri="{BB962C8B-B14F-4D97-AF65-F5344CB8AC3E}">
        <p14:creationId xmlns:p14="http://schemas.microsoft.com/office/powerpoint/2010/main" val="91432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85" y="1049656"/>
            <a:ext cx="260921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35" dirty="0"/>
              <a:t>P</a:t>
            </a:r>
            <a:r>
              <a:rPr spc="-35" dirty="0" err="1"/>
              <a:t>remessa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769764" y="2194902"/>
            <a:ext cx="9148935" cy="447814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440"/>
              </a:spcBef>
            </a:pPr>
            <a:r>
              <a:rPr sz="2450" dirty="0">
                <a:latin typeface="Calibri"/>
                <a:cs typeface="Calibri"/>
              </a:rPr>
              <a:t>Con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le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 err="1">
                <a:latin typeface="Calibri"/>
                <a:cs typeface="Calibri"/>
              </a:rPr>
              <a:t>recenti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 err="1">
                <a:latin typeface="Calibri"/>
                <a:cs typeface="Calibri"/>
              </a:rPr>
              <a:t>modifiche</a:t>
            </a:r>
            <a:r>
              <a:rPr sz="2450" spc="-20" dirty="0">
                <a:latin typeface="Calibri"/>
                <a:cs typeface="Calibri"/>
              </a:rPr>
              <a:t> allo </a:t>
            </a:r>
            <a:r>
              <a:rPr sz="2450" dirty="0">
                <a:latin typeface="Calibri"/>
                <a:cs typeface="Calibri"/>
              </a:rPr>
              <a:t>Statuto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della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Regione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Autonoma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FVG,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Consiglio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Regionale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dovrà approvare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una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legge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che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preveda: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a.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“enti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di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area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vasta”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(e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non </a:t>
            </a:r>
            <a:r>
              <a:rPr sz="2450" dirty="0">
                <a:latin typeface="Calibri"/>
                <a:cs typeface="Calibri"/>
              </a:rPr>
              <a:t>“province”</a:t>
            </a:r>
            <a:r>
              <a:rPr lang="it-IT" sz="2450" dirty="0">
                <a:latin typeface="Calibri"/>
                <a:cs typeface="Calibri"/>
              </a:rPr>
              <a:t>!</a:t>
            </a:r>
            <a:r>
              <a:rPr sz="2450" dirty="0">
                <a:latin typeface="Calibri"/>
                <a:cs typeface="Calibri"/>
              </a:rPr>
              <a:t>);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b.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25" dirty="0" err="1">
                <a:latin typeface="Calibri"/>
                <a:cs typeface="Calibri"/>
              </a:rPr>
              <a:t>l’elettività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lang="it-IT" sz="2450" spc="-45" dirty="0">
                <a:latin typeface="Calibri"/>
                <a:cs typeface="Calibri"/>
              </a:rPr>
              <a:t>diretta degli stessi</a:t>
            </a:r>
            <a:r>
              <a:rPr sz="2450" dirty="0">
                <a:latin typeface="Calibri"/>
                <a:cs typeface="Calibri"/>
              </a:rPr>
              <a:t>;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c.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“intese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le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popolazioni </a:t>
            </a:r>
            <a:r>
              <a:rPr sz="2450" spc="-10" dirty="0" err="1">
                <a:latin typeface="Calibri"/>
                <a:cs typeface="Calibri"/>
              </a:rPr>
              <a:t>interessate</a:t>
            </a:r>
            <a:r>
              <a:rPr sz="2450" spc="-10" dirty="0">
                <a:latin typeface="Calibri"/>
                <a:cs typeface="Calibri"/>
              </a:rPr>
              <a:t>”</a:t>
            </a:r>
            <a:r>
              <a:rPr sz="2450" spc="-20" dirty="0">
                <a:latin typeface="Calibri"/>
                <a:cs typeface="Calibri"/>
              </a:rPr>
              <a:t>.</a:t>
            </a:r>
            <a:endParaRPr lang="it-IT" sz="2450" spc="-20" dirty="0">
              <a:latin typeface="Calibri"/>
              <a:cs typeface="Calibri"/>
            </a:endParaRPr>
          </a:p>
          <a:p>
            <a:pPr marL="12700" marR="5080">
              <a:lnSpc>
                <a:spcPts val="2650"/>
              </a:lnSpc>
              <a:spcBef>
                <a:spcPts val="440"/>
              </a:spcBef>
            </a:pPr>
            <a:endParaRPr sz="2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450" dirty="0">
                <a:latin typeface="Calibri"/>
                <a:cs typeface="Calibri"/>
              </a:rPr>
              <a:t>Riproporre le vecchie quattro province non sembra una geniale soluzione. Secondo noi porterebbe, invece, dritti </a:t>
            </a:r>
            <a:r>
              <a:rPr lang="it-IT" sz="2450" dirty="0" err="1">
                <a:latin typeface="Calibri"/>
                <a:cs typeface="Calibri"/>
              </a:rPr>
              <a:t>dritti</a:t>
            </a:r>
            <a:r>
              <a:rPr lang="it-IT" sz="2450" dirty="0">
                <a:latin typeface="Calibri"/>
                <a:cs typeface="Calibri"/>
              </a:rPr>
              <a:t>, al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quinto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lang="it-IT" sz="2450" spc="-40" dirty="0">
                <a:latin typeface="Calibri"/>
                <a:cs typeface="Calibri"/>
              </a:rPr>
              <a:t>fallimento </a:t>
            </a:r>
            <a:r>
              <a:rPr sz="2450" dirty="0">
                <a:latin typeface="Calibri"/>
                <a:cs typeface="Calibri"/>
              </a:rPr>
              <a:t>d</a:t>
            </a:r>
            <a:r>
              <a:rPr lang="it-IT" sz="2450" dirty="0">
                <a:latin typeface="Calibri"/>
                <a:cs typeface="Calibri"/>
              </a:rPr>
              <a:t>ella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riforma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degli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enti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 err="1">
                <a:latin typeface="Calibri"/>
                <a:cs typeface="Calibri"/>
              </a:rPr>
              <a:t>intermedi</a:t>
            </a:r>
            <a:r>
              <a:rPr sz="2450" spc="-10" dirty="0">
                <a:latin typeface="Calibri"/>
                <a:cs typeface="Calibri"/>
              </a:rPr>
              <a:t>!</a:t>
            </a:r>
            <a:endParaRPr lang="it-IT" sz="245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it-IT" sz="245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450" spc="-10" dirty="0">
                <a:latin typeface="Calibri"/>
                <a:cs typeface="Calibri"/>
              </a:rPr>
              <a:t>Bisogna agire, invece, con competenza e visione per introdurre, in FVG, un modello nuovo, fattibile e, perché no!, capace di indirizzare anche la futura riforma italiana delle Province.</a:t>
            </a:r>
            <a:endParaRPr sz="2450" dirty="0">
              <a:latin typeface="Calibri"/>
              <a:cs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64171B-C1D8-4A20-8C48-EF4325A9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89" y="971381"/>
            <a:ext cx="3772426" cy="1209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90" y="428625"/>
            <a:ext cx="905431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4400" spc="-20" dirty="0">
                <a:ea typeface="Calibri" panose="020F0502020204030204" pitchFamily="34" charset="0"/>
                <a:cs typeface="Calibri" panose="020F0502020204030204" pitchFamily="34" charset="0"/>
              </a:rPr>
              <a:t>Costretti a innovare </a:t>
            </a:r>
            <a:br>
              <a:rPr lang="it-IT" sz="4400" spc="-2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spc="-20" dirty="0">
                <a:ea typeface="Calibri" panose="020F0502020204030204" pitchFamily="34" charset="0"/>
                <a:cs typeface="Calibri" panose="020F0502020204030204" pitchFamily="34" charset="0"/>
              </a:rPr>
              <a:t>per  non fallire </a:t>
            </a:r>
            <a:br>
              <a:rPr lang="it-IT" sz="4400" spc="-2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spc="-20" dirty="0">
                <a:ea typeface="Calibri" panose="020F0502020204030204" pitchFamily="34" charset="0"/>
                <a:cs typeface="Calibri" panose="020F0502020204030204" pitchFamily="34" charset="0"/>
              </a:rPr>
              <a:t>di nuovo!</a:t>
            </a:r>
            <a:endParaRPr sz="4400" spc="-45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88190" y="2815041"/>
            <a:ext cx="9282910" cy="39540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391212" rIns="0" bIns="0" rtlCol="0">
            <a:spAutoFit/>
          </a:bodyPr>
          <a:lstStyle/>
          <a:p>
            <a:pPr marL="12700" marR="495300">
              <a:lnSpc>
                <a:spcPts val="2650"/>
              </a:lnSpc>
              <a:spcBef>
                <a:spcPts val="440"/>
              </a:spcBef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«Provincia» non è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“Ente</a:t>
            </a:r>
            <a:r>
              <a:rPr sz="200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2000" spc="-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vasta</a:t>
            </a:r>
            <a:r>
              <a:rPr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it-IT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prima sta nell’ordinamento dello Stato; il secondo è tutto da definire e costruire! 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ts val="2650"/>
              </a:lnSpc>
              <a:spcBef>
                <a:spcPts val="880"/>
              </a:spcBef>
            </a:pPr>
            <a:r>
              <a:rPr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Insistere</a:t>
            </a:r>
            <a:r>
              <a:rPr sz="20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quattro</a:t>
            </a:r>
            <a:r>
              <a:rPr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vecchie</a:t>
            </a:r>
            <a:r>
              <a:rPr sz="2000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-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province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(anche</a:t>
            </a:r>
            <a:r>
              <a:rPr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attribuendogli</a:t>
            </a:r>
            <a:r>
              <a:rPr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sz="20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vasta</a:t>
            </a:r>
            <a:r>
              <a:rPr lang="it-IT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è, quindi, non solo un’operazione retrograda ma anche </a:t>
            </a:r>
            <a:r>
              <a:rPr lang="it-IT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tecnicamente </a:t>
            </a:r>
            <a:r>
              <a:rPr lang="it-IT"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sbagliata e inutile perché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69900" marR="5080" indent="-457200">
              <a:lnSpc>
                <a:spcPts val="2650"/>
              </a:lnSpc>
              <a:spcBef>
                <a:spcPts val="880"/>
              </a:spcBef>
              <a:buAutoNum type="alphaLcPeriod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esporsi all’impugnazione per anticostituzionalità;  </a:t>
            </a:r>
          </a:p>
          <a:p>
            <a:pPr marL="469900" marR="5080" indent="-457200">
              <a:lnSpc>
                <a:spcPts val="2650"/>
              </a:lnSpc>
              <a:spcBef>
                <a:spcPts val="880"/>
              </a:spcBef>
              <a:buAutoNum type="alphaLcPeriod"/>
            </a:pP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rinunciare</a:t>
            </a:r>
            <a:r>
              <a:rPr sz="20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applicare</a:t>
            </a:r>
            <a:r>
              <a:rPr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costruttivamente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Statuto</a:t>
            </a:r>
            <a:r>
              <a:rPr sz="20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regionale e affidarsi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sz="20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20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disegno</a:t>
            </a:r>
            <a:r>
              <a:rPr sz="20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statale</a:t>
            </a:r>
            <a:r>
              <a:rPr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</a:t>
            </a:r>
            <a:r>
              <a:rPr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dello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Statuto</a:t>
            </a:r>
            <a:r>
              <a:rPr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sz="20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Regione</a:t>
            </a:r>
            <a:r>
              <a:rPr sz="20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FVG</a:t>
            </a:r>
            <a:r>
              <a:rPr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scopi</a:t>
            </a:r>
            <a:r>
              <a:rPr sz="20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20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prefettizio</a:t>
            </a:r>
            <a:r>
              <a:rPr lang="it-IT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69900" marR="5080" indent="-457200">
              <a:lnSpc>
                <a:spcPts val="2650"/>
              </a:lnSpc>
              <a:spcBef>
                <a:spcPts val="880"/>
              </a:spcBef>
              <a:buAutoNum type="alphaLcPeriod"/>
            </a:pPr>
            <a:r>
              <a:rPr lang="it-IT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ricostruire enti strutturalmente squilibrati e accentrati (mini-stati).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55BA7C-5C61-439B-9916-8A00BA5B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717" y="1419225"/>
            <a:ext cx="3772426" cy="1395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6" y="123825"/>
            <a:ext cx="9637393" cy="1863023"/>
          </a:xfrm>
          <a:prstGeom prst="rect">
            <a:avLst/>
          </a:prstGeom>
        </p:spPr>
        <p:txBody>
          <a:bodyPr vert="horz" wrap="square" lIns="0" tIns="38196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05"/>
              </a:spcBef>
            </a:pPr>
            <a:r>
              <a:rPr lang="it-IT" sz="4800" dirty="0"/>
              <a:t>C</a:t>
            </a:r>
            <a:r>
              <a:rPr sz="4800" dirty="0" err="1"/>
              <a:t>osa</a:t>
            </a:r>
            <a:r>
              <a:rPr sz="4800" spc="-190" dirty="0"/>
              <a:t> </a:t>
            </a:r>
            <a:r>
              <a:rPr lang="it-IT" sz="4800" spc="-190" dirty="0"/>
              <a:t>può</a:t>
            </a:r>
            <a:r>
              <a:rPr sz="4800" spc="-204" dirty="0"/>
              <a:t> </a:t>
            </a:r>
            <a:r>
              <a:rPr sz="4800" spc="-10" dirty="0"/>
              <a:t>fare</a:t>
            </a:r>
            <a:r>
              <a:rPr lang="it-IT" sz="4800" spc="-10" dirty="0"/>
              <a:t>, invece,</a:t>
            </a:r>
            <a:r>
              <a:rPr lang="it-IT" sz="4800" spc="-200" dirty="0"/>
              <a:t> </a:t>
            </a:r>
            <a:br>
              <a:rPr lang="it-IT" sz="4800" spc="-200" dirty="0"/>
            </a:br>
            <a:r>
              <a:rPr sz="4800" dirty="0"/>
              <a:t>la</a:t>
            </a:r>
            <a:r>
              <a:rPr sz="4800" spc="-190" dirty="0"/>
              <a:t> </a:t>
            </a:r>
            <a:r>
              <a:rPr lang="it-IT" sz="4800" spc="-10" dirty="0"/>
              <a:t>R</a:t>
            </a:r>
            <a:r>
              <a:rPr sz="4800" spc="-10" dirty="0" err="1"/>
              <a:t>egione</a:t>
            </a:r>
            <a:r>
              <a:rPr sz="4800" spc="-1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2680852"/>
            <a:ext cx="9192319" cy="42987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85"/>
              </a:spcBef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modifica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statutaria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libera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istituire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“enti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vasta”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anche </a:t>
            </a:r>
            <a:r>
              <a:rPr sz="2400" dirty="0">
                <a:latin typeface="Calibri"/>
                <a:cs typeface="Calibri"/>
              </a:rPr>
              <a:t>secondo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nuove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circoscrizioni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(può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istituire,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esempio,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della montagna)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 </a:t>
            </a:r>
            <a:r>
              <a:rPr sz="2400" dirty="0">
                <a:latin typeface="Calibri"/>
                <a:cs typeface="Calibri"/>
              </a:rPr>
              <a:t>denominazioni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provincia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Udine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potrebbe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chiamarsi,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esempio,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Friuli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centrale).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</a:t>
            </a:r>
            <a:r>
              <a:rPr lang="it-IT" sz="2400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priorità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quindi,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it-IT" sz="2400" spc="-15" dirty="0">
                <a:latin typeface="Calibri"/>
                <a:cs typeface="Calibri"/>
              </a:rPr>
              <a:t>non è tento cercare di evitare l’</a:t>
            </a:r>
            <a:r>
              <a:rPr lang="it-IT" sz="2400" dirty="0">
                <a:latin typeface="Calibri"/>
                <a:cs typeface="Calibri"/>
              </a:rPr>
              <a:t> “</a:t>
            </a:r>
            <a:r>
              <a:rPr lang="it-IT" sz="2400" spc="-15" dirty="0">
                <a:latin typeface="Calibri"/>
                <a:cs typeface="Calibri"/>
              </a:rPr>
              <a:t>intesa</a:t>
            </a:r>
            <a:r>
              <a:rPr lang="it-IT" sz="2400" dirty="0">
                <a:latin typeface="Calibri"/>
                <a:cs typeface="Calibri"/>
              </a:rPr>
              <a:t>“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per andare, prima possibile, alle elezioni provinciali, quanto</a:t>
            </a:r>
            <a:r>
              <a:rPr sz="2400" spc="-2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4475" indent="-231775">
              <a:lnSpc>
                <a:spcPct val="100000"/>
              </a:lnSpc>
              <a:spcBef>
                <a:spcPts val="1775"/>
              </a:spcBef>
              <a:buAutoNum type="alphaLcPeriod"/>
              <a:tabLst>
                <a:tab pos="244475" algn="l"/>
              </a:tabLst>
            </a:pPr>
            <a:r>
              <a:rPr lang="it-IT"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definire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intenda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it-IT" sz="2400" spc="-10" dirty="0">
                <a:latin typeface="Calibri"/>
                <a:cs typeface="Calibri"/>
              </a:rPr>
              <a:t>costruttivamente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«ente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vasta»;</a:t>
            </a:r>
            <a:endParaRPr sz="240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780"/>
              </a:spcBef>
              <a:buAutoNum type="alphaLcPeriod"/>
              <a:tabLst>
                <a:tab pos="309880" algn="l"/>
              </a:tabLst>
            </a:pPr>
            <a:r>
              <a:rPr sz="2400" dirty="0" err="1">
                <a:latin typeface="Calibri"/>
                <a:cs typeface="Calibri"/>
              </a:rPr>
              <a:t>cosa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devono fare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questi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lang="it-IT" sz="2400" spc="20" dirty="0">
                <a:latin typeface="Calibri"/>
                <a:cs typeface="Calibri"/>
              </a:rPr>
              <a:t>nuovi </a:t>
            </a:r>
            <a:r>
              <a:rPr sz="2400" dirty="0" err="1">
                <a:latin typeface="Calibri"/>
                <a:cs typeface="Calibri"/>
              </a:rPr>
              <a:t>enti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(alla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sottopone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elettività)!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B398ED-48CA-4509-A78F-F535E847F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93" y="1495425"/>
            <a:ext cx="3772426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7" y="581025"/>
            <a:ext cx="9368784" cy="2296783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53035" marR="5080">
              <a:lnSpc>
                <a:spcPts val="5680"/>
              </a:lnSpc>
              <a:spcBef>
                <a:spcPts val="810"/>
              </a:spcBef>
            </a:pPr>
            <a:r>
              <a:rPr lang="it-IT" dirty="0"/>
              <a:t>L</a:t>
            </a:r>
            <a:r>
              <a:rPr dirty="0"/>
              <a:t>a</a:t>
            </a:r>
            <a:r>
              <a:rPr spc="-185" dirty="0"/>
              <a:t> </a:t>
            </a:r>
            <a:r>
              <a:rPr spc="-30" dirty="0"/>
              <a:t>democrazia</a:t>
            </a:r>
            <a:r>
              <a:rPr spc="-180" dirty="0"/>
              <a:t> </a:t>
            </a:r>
            <a:r>
              <a:rPr dirty="0"/>
              <a:t>è</a:t>
            </a:r>
            <a:r>
              <a:rPr spc="-195" dirty="0"/>
              <a:t> </a:t>
            </a:r>
            <a:r>
              <a:rPr dirty="0" err="1"/>
              <a:t>risorsa</a:t>
            </a:r>
            <a:r>
              <a:rPr spc="-135" dirty="0"/>
              <a:t> </a:t>
            </a:r>
            <a:br>
              <a:rPr lang="it-IT" spc="-135" dirty="0"/>
            </a:br>
            <a:r>
              <a:rPr spc="-10" dirty="0" err="1"/>
              <a:t>scarsa</a:t>
            </a:r>
            <a:r>
              <a:rPr spc="-180" dirty="0"/>
              <a:t> </a:t>
            </a:r>
            <a:r>
              <a:rPr spc="-50" dirty="0"/>
              <a:t>e </a:t>
            </a:r>
            <a:r>
              <a:rPr dirty="0"/>
              <a:t>non</a:t>
            </a:r>
            <a:r>
              <a:rPr spc="-110" dirty="0"/>
              <a:t> </a:t>
            </a:r>
            <a:r>
              <a:rPr dirty="0" err="1"/>
              <a:t>si</a:t>
            </a:r>
            <a:r>
              <a:rPr spc="-114" dirty="0"/>
              <a:t> </a:t>
            </a:r>
            <a:br>
              <a:rPr lang="it-IT" spc="-114" dirty="0"/>
            </a:br>
            <a:r>
              <a:rPr spc="-10" dirty="0" err="1"/>
              <a:t>spreca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74700" y="3009434"/>
            <a:ext cx="9188391" cy="4016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30480" rIns="0" bIns="0" rtlCol="0">
            <a:spAutoFit/>
          </a:bodyPr>
          <a:lstStyle/>
          <a:p>
            <a:pPr marL="12700" marR="361315">
              <a:lnSpc>
                <a:spcPts val="2240"/>
              </a:lnSpc>
              <a:spcBef>
                <a:spcPts val="240"/>
              </a:spcBef>
            </a:pPr>
            <a:r>
              <a:rPr lang="it-IT" sz="2400" spc="-25" dirty="0">
                <a:latin typeface="Calibri"/>
                <a:cs typeface="Calibri"/>
              </a:rPr>
              <a:t>L’elettività</a:t>
            </a:r>
            <a:r>
              <a:rPr lang="it-IT" sz="2400" spc="-5" dirty="0">
                <a:latin typeface="Calibri"/>
                <a:cs typeface="Calibri"/>
              </a:rPr>
              <a:t> di un Ente </a:t>
            </a:r>
            <a:r>
              <a:rPr lang="it-IT" sz="2400" dirty="0">
                <a:latin typeface="Calibri"/>
                <a:cs typeface="Calibri"/>
              </a:rPr>
              <a:t>ha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senso</a:t>
            </a:r>
            <a:r>
              <a:rPr lang="it-IT" sz="2400" spc="2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se</a:t>
            </a:r>
            <a:r>
              <a:rPr lang="it-IT" sz="2400" spc="40" dirty="0">
                <a:latin typeface="Calibri"/>
                <a:cs typeface="Calibri"/>
              </a:rPr>
              <a:t> </a:t>
            </a:r>
            <a:r>
              <a:rPr lang="it-IT" sz="2400" spc="15" dirty="0">
                <a:latin typeface="Calibri"/>
                <a:cs typeface="Calibri"/>
              </a:rPr>
              <a:t>può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incidere, in meglio, sulla vita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delle persone!</a:t>
            </a:r>
            <a:r>
              <a:rPr lang="it-IT" sz="2400" spc="25" dirty="0">
                <a:latin typeface="Calibri"/>
                <a:cs typeface="Calibri"/>
              </a:rPr>
              <a:t> </a:t>
            </a:r>
          </a:p>
          <a:p>
            <a:pPr marL="12700" marR="361315">
              <a:lnSpc>
                <a:spcPts val="2240"/>
              </a:lnSpc>
              <a:spcBef>
                <a:spcPts val="240"/>
              </a:spcBef>
            </a:pPr>
            <a:endParaRPr lang="it-IT" sz="2400" dirty="0">
              <a:latin typeface="Calibri"/>
              <a:cs typeface="Calibri"/>
            </a:endParaRPr>
          </a:p>
          <a:p>
            <a:pPr marL="12700" marR="361315">
              <a:lnSpc>
                <a:spcPts val="2240"/>
              </a:lnSpc>
              <a:spcBef>
                <a:spcPts val="240"/>
              </a:spcBef>
            </a:pPr>
            <a:r>
              <a:rPr lang="it-IT" sz="2400" spc="-10" dirty="0">
                <a:latin typeface="Calibri"/>
                <a:cs typeface="Calibri"/>
              </a:rPr>
              <a:t>Per gestire l</a:t>
            </a:r>
            <a:r>
              <a:rPr lang="it-IT" sz="2400" dirty="0">
                <a:latin typeface="Calibri"/>
                <a:cs typeface="Calibri"/>
              </a:rPr>
              <a:t>a</a:t>
            </a:r>
            <a:r>
              <a:rPr lang="it-IT" sz="2400" spc="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viabilità</a:t>
            </a:r>
            <a:r>
              <a:rPr lang="it-IT" sz="2400" spc="-2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provinciale e l</a:t>
            </a:r>
            <a:r>
              <a:rPr lang="it-IT" sz="2400" spc="-20" dirty="0">
                <a:latin typeface="Calibri"/>
                <a:cs typeface="Calibri"/>
              </a:rPr>
              <a:t>’edilizia</a:t>
            </a:r>
            <a:r>
              <a:rPr lang="it-IT" sz="2400" spc="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scolastica </a:t>
            </a:r>
            <a:r>
              <a:rPr lang="it-IT" sz="2400" spc="-10" dirty="0">
                <a:latin typeface="Calibri"/>
                <a:cs typeface="Calibri"/>
              </a:rPr>
              <a:t>non serve l’elettività</a:t>
            </a:r>
            <a:r>
              <a:rPr lang="it-IT" sz="2400" dirty="0">
                <a:latin typeface="Calibri"/>
                <a:cs typeface="Calibri"/>
              </a:rPr>
              <a:t>! Perché abusare </a:t>
            </a:r>
            <a:r>
              <a:rPr lang="it-IT" sz="2400" spc="5" dirty="0">
                <a:latin typeface="Calibri"/>
                <a:cs typeface="Calibri"/>
              </a:rPr>
              <a:t>della democrazia (e deludere i cittadini) per decidere sull</a:t>
            </a:r>
            <a:r>
              <a:rPr lang="it-IT" sz="2400" dirty="0">
                <a:latin typeface="Calibri"/>
                <a:cs typeface="Calibri"/>
              </a:rPr>
              <a:t>a</a:t>
            </a:r>
            <a:r>
              <a:rPr lang="it-IT" sz="2400" spc="3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manutenzione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di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strutture già</a:t>
            </a:r>
            <a:r>
              <a:rPr lang="it-IT" sz="2400" spc="3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esistenti (può</a:t>
            </a:r>
            <a:r>
              <a:rPr lang="it-IT" sz="2400" spc="25" dirty="0">
                <a:latin typeface="Calibri"/>
                <a:cs typeface="Calibri"/>
              </a:rPr>
              <a:t> </a:t>
            </a:r>
            <a:r>
              <a:rPr lang="it-IT" sz="2400" spc="-10" dirty="0">
                <a:latin typeface="Calibri"/>
                <a:cs typeface="Calibri"/>
              </a:rPr>
              <a:t>farlo benissimo un’agenzia</a:t>
            </a:r>
            <a:r>
              <a:rPr lang="it-IT" sz="2400" spc="-25" dirty="0">
                <a:latin typeface="Calibri"/>
                <a:cs typeface="Calibri"/>
              </a:rPr>
              <a:t> </a:t>
            </a:r>
            <a:r>
              <a:rPr lang="it-IT" sz="2400" spc="-10" dirty="0">
                <a:latin typeface="Calibri"/>
                <a:cs typeface="Calibri"/>
              </a:rPr>
              <a:t>tecnica)!</a:t>
            </a:r>
            <a:endParaRPr lang="it-IT" sz="2400" dirty="0">
              <a:latin typeface="Calibri"/>
              <a:cs typeface="Calibri"/>
            </a:endParaRPr>
          </a:p>
          <a:p>
            <a:pPr marL="12700" marR="361315">
              <a:lnSpc>
                <a:spcPts val="2240"/>
              </a:lnSpc>
              <a:spcBef>
                <a:spcPts val="240"/>
              </a:spcBef>
            </a:pPr>
            <a:endParaRPr lang="it-IT" sz="2400" dirty="0">
              <a:latin typeface="Calibri"/>
              <a:cs typeface="Calibri"/>
            </a:endParaRPr>
          </a:p>
          <a:p>
            <a:pPr marL="12700" marR="361315">
              <a:lnSpc>
                <a:spcPts val="2240"/>
              </a:lnSpc>
              <a:spcBef>
                <a:spcPts val="240"/>
              </a:spcBef>
            </a:pPr>
            <a:r>
              <a:rPr lang="it-IT" sz="2400" dirty="0">
                <a:latin typeface="Calibri"/>
                <a:cs typeface="Calibri"/>
              </a:rPr>
              <a:t>L’unica materia</a:t>
            </a:r>
            <a:r>
              <a:rPr lang="it-IT" sz="2400" spc="1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che</a:t>
            </a:r>
            <a:r>
              <a:rPr lang="it-IT" sz="2400" spc="5" dirty="0">
                <a:latin typeface="Calibri"/>
                <a:cs typeface="Calibri"/>
              </a:rPr>
              <a:t> </a:t>
            </a:r>
            <a:r>
              <a:rPr lang="it-IT" sz="2400" spc="-10" dirty="0">
                <a:latin typeface="Calibri"/>
                <a:cs typeface="Calibri"/>
              </a:rPr>
              <a:t>giustifichi l’elettività </a:t>
            </a:r>
            <a:r>
              <a:rPr lang="it-IT" sz="2400" dirty="0">
                <a:latin typeface="Calibri"/>
                <a:cs typeface="Calibri"/>
              </a:rPr>
              <a:t>è</a:t>
            </a:r>
            <a:r>
              <a:rPr lang="it-IT" sz="2400" spc="1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il</a:t>
            </a:r>
            <a:r>
              <a:rPr lang="it-IT" sz="2400" spc="3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«governo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del</a:t>
            </a:r>
            <a:r>
              <a:rPr lang="it-IT" sz="2400" spc="1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territorio»</a:t>
            </a:r>
            <a:r>
              <a:rPr lang="it-IT" sz="2400" spc="1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(urbanistica,</a:t>
            </a:r>
            <a:r>
              <a:rPr lang="it-IT" sz="2400" spc="-10" dirty="0">
                <a:latin typeface="Calibri"/>
                <a:cs typeface="Calibri"/>
              </a:rPr>
              <a:t> opere pubbliche, </a:t>
            </a:r>
            <a:r>
              <a:rPr lang="it-IT" sz="2400" dirty="0">
                <a:latin typeface="Calibri"/>
                <a:cs typeface="Calibri"/>
              </a:rPr>
              <a:t>protezione</a:t>
            </a:r>
            <a:r>
              <a:rPr lang="it-IT" sz="2400" spc="-5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civile,</a:t>
            </a:r>
            <a:r>
              <a:rPr lang="it-IT" sz="2400" spc="10" dirty="0">
                <a:latin typeface="Calibri"/>
                <a:cs typeface="Calibri"/>
              </a:rPr>
              <a:t> paesaggio, </a:t>
            </a:r>
            <a:r>
              <a:rPr lang="it-IT" sz="2400" dirty="0">
                <a:latin typeface="Calibri"/>
                <a:cs typeface="Calibri"/>
              </a:rPr>
              <a:t>difesa</a:t>
            </a:r>
            <a:r>
              <a:rPr lang="it-IT" sz="2400" spc="1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del</a:t>
            </a:r>
            <a:r>
              <a:rPr lang="it-IT" sz="2400" spc="-10" dirty="0"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suolo, cambiamenti climatici</a:t>
            </a:r>
            <a:r>
              <a:rPr lang="it-IT" sz="2400" spc="15" dirty="0">
                <a:latin typeface="Calibri"/>
                <a:cs typeface="Calibri"/>
              </a:rPr>
              <a:t> </a:t>
            </a:r>
            <a:r>
              <a:rPr lang="it-IT" sz="2400" spc="-10" dirty="0">
                <a:latin typeface="Calibri"/>
                <a:cs typeface="Calibri"/>
              </a:rPr>
              <a:t>ecc.).</a:t>
            </a:r>
            <a:endParaRPr lang="it-IT" sz="2400" dirty="0">
              <a:latin typeface="Calibri"/>
              <a:cs typeface="Calibri"/>
            </a:endParaRPr>
          </a:p>
          <a:p>
            <a:pPr marL="12700" marR="946785">
              <a:lnSpc>
                <a:spcPts val="2240"/>
              </a:lnSpc>
              <a:spcBef>
                <a:spcPts val="1580"/>
              </a:spcBef>
            </a:pPr>
            <a:r>
              <a:rPr sz="2400" dirty="0">
                <a:latin typeface="Calibri"/>
                <a:cs typeface="Calibri"/>
              </a:rPr>
              <a:t>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fanno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degli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elettivi,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rappresentatività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essere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tutti. </a:t>
            </a:r>
            <a:r>
              <a:rPr lang="it-IT" sz="2400" dirty="0">
                <a:latin typeface="Calibri"/>
                <a:cs typeface="Calibri"/>
              </a:rPr>
              <a:t>Perché la </a:t>
            </a:r>
            <a:r>
              <a:rPr sz="2400" dirty="0" err="1">
                <a:latin typeface="Calibri"/>
                <a:cs typeface="Calibri"/>
              </a:rPr>
              <a:t>montagna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it-IT" sz="2400" spc="5" dirty="0">
                <a:latin typeface="Calibri"/>
                <a:cs typeface="Calibri"/>
              </a:rPr>
              <a:t>non deve </a:t>
            </a:r>
            <a:r>
              <a:rPr sz="2400" dirty="0" err="1">
                <a:latin typeface="Calibri"/>
                <a:cs typeface="Calibri"/>
              </a:rPr>
              <a:t>essere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rappresentata</a:t>
            </a:r>
            <a:r>
              <a:rPr lang="it-IT" sz="2400" spc="-10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67A4BCA-E65B-45D1-B002-55567A0FF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65" y="1814558"/>
            <a:ext cx="3772426" cy="1209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0BEAE-D776-4B39-9E5A-665FB27D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25" y="810281"/>
            <a:ext cx="9117966" cy="1615827"/>
          </a:xfrm>
        </p:spPr>
        <p:txBody>
          <a:bodyPr>
            <a:normAutofit fontScale="90000"/>
          </a:bodyPr>
          <a:lstStyle/>
          <a:p>
            <a:r>
              <a:rPr lang="it-IT" dirty="0"/>
              <a:t>A cosa devono </a:t>
            </a:r>
            <a:br>
              <a:rPr lang="it-IT" dirty="0"/>
            </a:br>
            <a:r>
              <a:rPr lang="it-IT" dirty="0"/>
              <a:t>servire, allora, gli Enti di </a:t>
            </a:r>
            <a:br>
              <a:rPr lang="it-IT" dirty="0"/>
            </a:br>
            <a:r>
              <a:rPr lang="it-IT" dirty="0"/>
              <a:t>area vasta?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C00EC3-67B8-4A50-A568-85F14CC7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125" y="2986192"/>
            <a:ext cx="9310375" cy="42242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Sono una realtà tra la Regione e i Comuni e possono servire:</a:t>
            </a:r>
          </a:p>
          <a:p>
            <a:endParaRPr lang="it-IT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ptos"/>
              <a:ea typeface="Aptos"/>
              <a:cs typeface="Aptos"/>
            </a:endParaRPr>
          </a:p>
          <a:p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o ad alleggerire competenze e funzioni regionali che la Regione svolge male perché troppo lontana dai territori. </a:t>
            </a:r>
          </a:p>
          <a:p>
            <a:endParaRPr lang="it-IT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ptos"/>
              <a:ea typeface="Aptos"/>
              <a:cs typeface="Aptos"/>
            </a:endParaRPr>
          </a:p>
          <a:p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o</a:t>
            </a:r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 a coordinare e svolgere direttamente funzioni comunali che i singoli comuni non riescono a svolgere efficientemente ed efficacemente perché troppo piccoli e poco strutturati. </a:t>
            </a:r>
          </a:p>
          <a:p>
            <a:endParaRPr lang="it-IT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ptos"/>
              <a:ea typeface="Aptos"/>
              <a:cs typeface="Aptos"/>
            </a:endParaRPr>
          </a:p>
          <a:p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o</a:t>
            </a:r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ptos"/>
                <a:cs typeface="Aptos"/>
              </a:rPr>
              <a:t>, anche, ad ambedue gli scopi assieme.</a:t>
            </a:r>
          </a:p>
          <a:p>
            <a:endParaRPr lang="it-IT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ptos"/>
              <a:ea typeface="Arial Unicode MS"/>
              <a:cs typeface="Arial Unicode MS"/>
            </a:endParaRPr>
          </a:p>
          <a:p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rial Unicode MS"/>
                <a:cs typeface="Arial Unicode MS"/>
              </a:rPr>
              <a:t>Alleggerire di funzioni ordinarie la Regione e aiutare i Comuni (soprattutto se piccoli) </a:t>
            </a: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/>
                <a:ea typeface="Arial Unicode MS"/>
                <a:cs typeface="Arial Unicode MS"/>
              </a:rPr>
              <a:t>è</a:t>
            </a:r>
            <a:r>
              <a:rPr lang="it-IT" sz="2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/>
                <a:ea typeface="Arial Unicode MS"/>
                <a:cs typeface="Arial Unicode MS"/>
              </a:rPr>
              <a:t> l’obiettivo n.1!</a:t>
            </a:r>
            <a:endParaRPr lang="it-IT" sz="2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0C3A00-A796-48B5-9FB5-9D91B2C5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1213658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F05A7-AE29-46E5-9FB4-D8D3A60C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11312"/>
            <a:ext cx="9368784" cy="1615827"/>
          </a:xfrm>
        </p:spPr>
        <p:txBody>
          <a:bodyPr/>
          <a:lstStyle/>
          <a:p>
            <a:r>
              <a:rPr lang="it-IT" dirty="0"/>
              <a:t>Il principio di </a:t>
            </a:r>
            <a:br>
              <a:rPr lang="it-IT" dirty="0"/>
            </a:br>
            <a:r>
              <a:rPr lang="it-IT" dirty="0"/>
              <a:t>sussidiarietà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7F468A-614D-4907-84B1-35D80BEC1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67" y="2614733"/>
            <a:ext cx="9054465" cy="46718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Fissato, nell’Unione Europea, dal Trattato di Maastricht (1993);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Italia dall’Articolo 118 della Costituzione italiana (2001).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dal basso → trasferire all’ente intermedio ciò che i comuni non possono fare efficacemente da soli;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dall’alto → trasferire dall’ente regionale o statale ciò che può essere gestito meglio alla scala più vicina alle comunità.</a:t>
            </a: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+mj-lt"/>
                <a:ea typeface="Aptos"/>
                <a:cs typeface="Times New Roman" panose="02020603050405020304" pitchFamily="18" charset="0"/>
              </a:rPr>
              <a:t>In gran parte dell’Europa il livello territoriale intermedio è stato mantenuto o rafforzato, spesso attraverso riforme che ne hanno ridotto il numero ma aumentato le competenze. Modelli come i </a:t>
            </a:r>
            <a:r>
              <a:rPr lang="it-IT" sz="1800" b="1" kern="100" dirty="0" err="1">
                <a:effectLst/>
                <a:latin typeface="+mj-lt"/>
                <a:ea typeface="Aptos"/>
                <a:cs typeface="Times New Roman" panose="02020603050405020304" pitchFamily="18" charset="0"/>
              </a:rPr>
              <a:t>Landkreise</a:t>
            </a:r>
            <a:r>
              <a:rPr lang="it-IT" sz="1800" kern="100" dirty="0">
                <a:effectLst/>
                <a:latin typeface="+mj-lt"/>
                <a:ea typeface="Aptos"/>
                <a:cs typeface="Times New Roman" panose="02020603050405020304" pitchFamily="18" charset="0"/>
              </a:rPr>
              <a:t> tedeschi sono pensati proprio per coordinare territori policentrici caratterizzati da reti di città piccole e medie.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Italia la sua applicazione è stata incoerente se non fallimentare perché l</a:t>
            </a:r>
            <a:r>
              <a:rPr lang="it-IT" sz="1800" kern="100" dirty="0">
                <a:effectLst/>
                <a:latin typeface="+mj-lt"/>
                <a:ea typeface="Aptos"/>
                <a:cs typeface="Times New Roman" panose="02020603050405020304" pitchFamily="18" charset="0"/>
              </a:rPr>
              <a:t>e </a:t>
            </a:r>
            <a:r>
              <a:rPr lang="it-IT" sz="1800" kern="100" dirty="0">
                <a:latin typeface="+mj-lt"/>
                <a:ea typeface="Aptos"/>
                <a:cs typeface="Times New Roman" panose="02020603050405020304" pitchFamily="18" charset="0"/>
              </a:rPr>
              <a:t>P</a:t>
            </a:r>
            <a:r>
              <a:rPr lang="it-IT" sz="1800" kern="100" dirty="0">
                <a:effectLst/>
                <a:latin typeface="+mj-lt"/>
                <a:ea typeface="Aptos"/>
                <a:cs typeface="Times New Roman" panose="02020603050405020304" pitchFamily="18" charset="0"/>
              </a:rPr>
              <a:t>rovince sono state progressivamente indebolite e poi dimenticate (senza sostituirvi niente di nuovo)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kern="100" dirty="0">
              <a:effectLst/>
              <a:latin typeface="+mj-lt"/>
              <a:ea typeface="Aptos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479ACE-2B22-4D48-9E32-688C0E99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06" y="1387200"/>
            <a:ext cx="37724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8812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9299</TotalTime>
  <Words>2446</Words>
  <Application>Microsoft Office PowerPoint</Application>
  <PresentationFormat>Personalizzato</PresentationFormat>
  <Paragraphs>157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Roboto</vt:lpstr>
      <vt:lpstr>Times New Roman</vt:lpstr>
      <vt:lpstr>Trebuchet MS</vt:lpstr>
      <vt:lpstr>Wingdings 3</vt:lpstr>
      <vt:lpstr>Sfaccettatura</vt:lpstr>
      <vt:lpstr>Prof. Sandro Fabbro, presidente ATR  Enti di Area vasta in FVG:  un modello amministrativo  nuovo e convincente o il quinto fallimento! </vt:lpstr>
      <vt:lpstr>Associazione  Terza Ricostruzione</vt:lpstr>
      <vt:lpstr>Il principio guida</vt:lpstr>
      <vt:lpstr>Premessa</vt:lpstr>
      <vt:lpstr>Costretti a innovare  per  non fallire  di nuovo!</vt:lpstr>
      <vt:lpstr>Cosa può fare, invece,  la Regione?</vt:lpstr>
      <vt:lpstr>La democrazia è risorsa  scarsa e non si  spreca</vt:lpstr>
      <vt:lpstr>A cosa devono  servire, allora, gli Enti di  area vasta?</vt:lpstr>
      <vt:lpstr>Il principio di  sussidiarietà</vt:lpstr>
      <vt:lpstr>Le funzioni </vt:lpstr>
      <vt:lpstr>Ma quanti Enti?</vt:lpstr>
      <vt:lpstr>Tre modelli</vt:lpstr>
      <vt:lpstr>Il Modello centro- europeo in FVG</vt:lpstr>
      <vt:lpstr>Presentazione standard di PowerPoint</vt:lpstr>
      <vt:lpstr>Presentazione standard di PowerPoint</vt:lpstr>
      <vt:lpstr>Gli unici enti nuovi sono  la montagna e il Carso</vt:lpstr>
      <vt:lpstr>Il Modello di ispirazione centro- europea</vt:lpstr>
      <vt:lpstr>E’ l’amministrazione che si  adatta al territorio  e non viceversa</vt:lpstr>
      <vt:lpstr>E in FVG?</vt:lpstr>
      <vt:lpstr>Ma si regge il territorio  senza le città? </vt:lpstr>
      <vt:lpstr>E’ un modello nuovo: federale, policentrico</vt:lpstr>
      <vt:lpstr>I territori «ponte»</vt:lpstr>
      <vt:lpstr>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Presentazione Codroipo 28-02-2026</dc:title>
  <dc:creator>user</dc:creator>
  <cp:lastModifiedBy>Sandro Fabbro</cp:lastModifiedBy>
  <cp:revision>130</cp:revision>
  <cp:lastPrinted>2026-03-31T19:45:14Z</cp:lastPrinted>
  <dcterms:created xsi:type="dcterms:W3CDTF">2026-02-24T08:14:02Z</dcterms:created>
  <dcterms:modified xsi:type="dcterms:W3CDTF">2026-05-14T12:46:38Z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2026-02-23T00:00:00Z</vt:filetime>
  </property>
  <property fmtid="{D5CDD505-2E9C-101B-9397-08002B2CF9AE}" pid="3" name="LastSaved">
    <vt:filetime>2026-02-24T00:00:00Z</vt:filetime>
  </property>
  <property fmtid="{D5CDD505-2E9C-101B-9397-08002B2CF9AE}" pid="4" name="Producer">
    <vt:lpwstr>Microsoft: Print To PDF</vt:lpwstr>
  </property>
</Properties>
</file>