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7" r:id="rId3"/>
    <p:sldId id="257" r:id="rId4"/>
    <p:sldId id="259" r:id="rId5"/>
    <p:sldId id="274" r:id="rId6"/>
    <p:sldId id="258" r:id="rId7"/>
    <p:sldId id="278" r:id="rId8"/>
    <p:sldId id="260" r:id="rId9"/>
    <p:sldId id="263" r:id="rId10"/>
    <p:sldId id="264" r:id="rId11"/>
    <p:sldId id="266" r:id="rId12"/>
    <p:sldId id="267" r:id="rId13"/>
    <p:sldId id="268" r:id="rId14"/>
    <p:sldId id="269" r:id="rId15"/>
    <p:sldId id="270" r:id="rId16"/>
    <p:sldId id="279" r:id="rId17"/>
    <p:sldId id="284" r:id="rId18"/>
    <p:sldId id="285" r:id="rId19"/>
    <p:sldId id="286" r:id="rId20"/>
    <p:sldId id="282" r:id="rId21"/>
    <p:sldId id="280" r:id="rId22"/>
    <p:sldId id="261" r:id="rId2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59" autoAdjust="0"/>
    <p:restoredTop sz="94660"/>
  </p:normalViewPr>
  <p:slideViewPr>
    <p:cSldViewPr snapToGrid="0">
      <p:cViewPr varScale="1">
        <p:scale>
          <a:sx n="78" d="100"/>
          <a:sy n="78" d="100"/>
        </p:scale>
        <p:origin x="917"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359"/>
      <c:rAngAx val="0"/>
      <c:perspective val="0"/>
    </c:view3D>
    <c:floor>
      <c:thickness val="0"/>
    </c:floor>
    <c:sideWall>
      <c:thickness val="0"/>
    </c:sideWall>
    <c:backWall>
      <c:thickness val="0"/>
    </c:backWall>
    <c:plotArea>
      <c:layout>
        <c:manualLayout>
          <c:layoutTarget val="inner"/>
          <c:xMode val="edge"/>
          <c:yMode val="edge"/>
          <c:x val="0.20053346604812097"/>
          <c:y val="0.33178091709124596"/>
          <c:w val="0.59140873192205379"/>
          <c:h val="0.58530214605527253"/>
        </c:manualLayout>
      </c:layout>
      <c:pie3DChart>
        <c:varyColors val="1"/>
        <c:ser>
          <c:idx val="0"/>
          <c:order val="0"/>
          <c:explosion val="25"/>
          <c:dPt>
            <c:idx val="0"/>
            <c:bubble3D val="0"/>
            <c:explosion val="0"/>
            <c:extLst>
              <c:ext xmlns:c16="http://schemas.microsoft.com/office/drawing/2014/chart" uri="{C3380CC4-5D6E-409C-BE32-E72D297353CC}">
                <c16:uniqueId val="{00000001-0CB6-4724-ABE7-8E5B3CDB5C9D}"/>
              </c:ext>
            </c:extLst>
          </c:dPt>
          <c:dPt>
            <c:idx val="1"/>
            <c:bubble3D val="0"/>
            <c:explosion val="0"/>
            <c:extLst>
              <c:ext xmlns:c16="http://schemas.microsoft.com/office/drawing/2014/chart" uri="{C3380CC4-5D6E-409C-BE32-E72D297353CC}">
                <c16:uniqueId val="{00000003-0CB6-4724-ABE7-8E5B3CDB5C9D}"/>
              </c:ext>
            </c:extLst>
          </c:dPt>
          <c:dPt>
            <c:idx val="2"/>
            <c:bubble3D val="0"/>
            <c:explosion val="0"/>
            <c:extLst>
              <c:ext xmlns:c16="http://schemas.microsoft.com/office/drawing/2014/chart" uri="{C3380CC4-5D6E-409C-BE32-E72D297353CC}">
                <c16:uniqueId val="{00000005-0CB6-4724-ABE7-8E5B3CDB5C9D}"/>
              </c:ext>
            </c:extLst>
          </c:dPt>
          <c:dPt>
            <c:idx val="3"/>
            <c:bubble3D val="0"/>
            <c:explosion val="0"/>
            <c:extLst>
              <c:ext xmlns:c16="http://schemas.microsoft.com/office/drawing/2014/chart" uri="{C3380CC4-5D6E-409C-BE32-E72D297353CC}">
                <c16:uniqueId val="{00000007-0CB6-4724-ABE7-8E5B3CDB5C9D}"/>
              </c:ext>
            </c:extLst>
          </c:dPt>
          <c:dPt>
            <c:idx val="4"/>
            <c:bubble3D val="0"/>
            <c:explosion val="0"/>
            <c:extLst>
              <c:ext xmlns:c16="http://schemas.microsoft.com/office/drawing/2014/chart" uri="{C3380CC4-5D6E-409C-BE32-E72D297353CC}">
                <c16:uniqueId val="{00000009-0CB6-4724-ABE7-8E5B3CDB5C9D}"/>
              </c:ext>
            </c:extLst>
          </c:dPt>
          <c:dPt>
            <c:idx val="5"/>
            <c:bubble3D val="0"/>
            <c:explosion val="0"/>
            <c:extLst>
              <c:ext xmlns:c16="http://schemas.microsoft.com/office/drawing/2014/chart" uri="{C3380CC4-5D6E-409C-BE32-E72D297353CC}">
                <c16:uniqueId val="{0000000B-0CB6-4724-ABE7-8E5B3CDB5C9D}"/>
              </c:ext>
            </c:extLst>
          </c:dPt>
          <c:dPt>
            <c:idx val="6"/>
            <c:bubble3D val="0"/>
            <c:extLst>
              <c:ext xmlns:c16="http://schemas.microsoft.com/office/drawing/2014/chart" uri="{C3380CC4-5D6E-409C-BE32-E72D297353CC}">
                <c16:uniqueId val="{0000000C-0CB6-4724-ABE7-8E5B3CDB5C9D}"/>
              </c:ext>
            </c:extLst>
          </c:dPt>
          <c:dLbls>
            <c:dLbl>
              <c:idx val="0"/>
              <c:layout>
                <c:manualLayout>
                  <c:x val="2.6330732360486542E-2"/>
                  <c:y val="-1.2277906438165889E-2"/>
                </c:manualLayout>
              </c:layout>
              <c:numFmt formatCode="0.0%" sourceLinked="0"/>
              <c:spPr/>
              <c:txPr>
                <a:bodyPr/>
                <a:lstStyle/>
                <a:p>
                  <a:pPr>
                    <a:defRPr sz="1800" b="1" i="0" u="none" strike="noStrike" baseline="0">
                      <a:solidFill>
                        <a:srgbClr val="000000"/>
                      </a:solidFill>
                      <a:latin typeface="Times New Roman"/>
                      <a:ea typeface="Times New Roman"/>
                      <a:cs typeface="Times New Roman"/>
                    </a:defRPr>
                  </a:pPr>
                  <a:endParaRPr lang="it-IT"/>
                </a:p>
              </c:txPr>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0CB6-4724-ABE7-8E5B3CDB5C9D}"/>
                </c:ext>
              </c:extLst>
            </c:dLbl>
            <c:dLbl>
              <c:idx val="1"/>
              <c:layout>
                <c:manualLayout>
                  <c:x val="1.5549907277391681E-2"/>
                  <c:y val="9.5688127219391697E-2"/>
                </c:manualLayout>
              </c:layout>
              <c:numFmt formatCode="0.0%" sourceLinked="0"/>
              <c:spPr/>
              <c:txPr>
                <a:bodyPr/>
                <a:lstStyle/>
                <a:p>
                  <a:pPr>
                    <a:defRPr sz="1800" b="1" i="0" u="none" strike="noStrike" baseline="0">
                      <a:solidFill>
                        <a:srgbClr val="000000"/>
                      </a:solidFill>
                      <a:latin typeface="Times New Roman"/>
                      <a:ea typeface="Times New Roman"/>
                      <a:cs typeface="Times New Roman"/>
                    </a:defRPr>
                  </a:pPr>
                  <a:endParaRPr lang="it-IT"/>
                </a:p>
              </c:txPr>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0CB6-4724-ABE7-8E5B3CDB5C9D}"/>
                </c:ext>
              </c:extLst>
            </c:dLbl>
            <c:dLbl>
              <c:idx val="2"/>
              <c:layout>
                <c:manualLayout>
                  <c:x val="0"/>
                  <c:y val="0.10178014512891771"/>
                </c:manualLayout>
              </c:layout>
              <c:numFmt formatCode="0.0%" sourceLinked="0"/>
              <c:spPr/>
              <c:txPr>
                <a:bodyPr/>
                <a:lstStyle/>
                <a:p>
                  <a:pPr>
                    <a:defRPr sz="1800" b="1" i="0" u="none" strike="noStrike" baseline="0">
                      <a:solidFill>
                        <a:srgbClr val="000000"/>
                      </a:solidFill>
                      <a:latin typeface="Times New Roman"/>
                      <a:ea typeface="Times New Roman"/>
                      <a:cs typeface="Times New Roman"/>
                    </a:defRPr>
                  </a:pPr>
                  <a:endParaRPr lang="it-IT"/>
                </a:p>
              </c:txPr>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0CB6-4724-ABE7-8E5B3CDB5C9D}"/>
                </c:ext>
              </c:extLst>
            </c:dLbl>
            <c:dLbl>
              <c:idx val="3"/>
              <c:layout>
                <c:manualLayout>
                  <c:x val="-7.0026839195890575E-2"/>
                  <c:y val="6.2058514744480472E-2"/>
                </c:manualLayout>
              </c:layout>
              <c:numFmt formatCode="0.0%" sourceLinked="0"/>
              <c:spPr/>
              <c:txPr>
                <a:bodyPr/>
                <a:lstStyle/>
                <a:p>
                  <a:pPr>
                    <a:defRPr sz="1800" b="1" i="0" u="none" strike="noStrike" baseline="0">
                      <a:solidFill>
                        <a:srgbClr val="000000"/>
                      </a:solidFill>
                      <a:latin typeface="Times New Roman"/>
                      <a:ea typeface="Times New Roman"/>
                      <a:cs typeface="Times New Roman"/>
                    </a:defRPr>
                  </a:pPr>
                  <a:endParaRPr lang="it-IT"/>
                </a:p>
              </c:txPr>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0CB6-4724-ABE7-8E5B3CDB5C9D}"/>
                </c:ext>
              </c:extLst>
            </c:dLbl>
            <c:dLbl>
              <c:idx val="4"/>
              <c:layout>
                <c:manualLayout>
                  <c:x val="-0.13703497758029393"/>
                  <c:y val="-0.1227558369884557"/>
                </c:manualLayout>
              </c:layout>
              <c:numFmt formatCode="0.0%" sourceLinked="0"/>
              <c:spPr/>
              <c:txPr>
                <a:bodyPr/>
                <a:lstStyle/>
                <a:p>
                  <a:pPr>
                    <a:defRPr sz="1800" b="1" i="0" u="none" strike="noStrike" baseline="0">
                      <a:solidFill>
                        <a:srgbClr val="000000"/>
                      </a:solidFill>
                      <a:latin typeface="Times New Roman"/>
                      <a:ea typeface="Times New Roman"/>
                      <a:cs typeface="Times New Roman"/>
                    </a:defRPr>
                  </a:pPr>
                  <a:endParaRPr lang="it-IT"/>
                </a:p>
              </c:txPr>
              <c:dLblPos val="bestFit"/>
              <c:showLegendKey val="1"/>
              <c:showVal val="0"/>
              <c:showCatName val="1"/>
              <c:showSerName val="0"/>
              <c:showPercent val="1"/>
              <c:showBubbleSize val="0"/>
              <c:extLst>
                <c:ext xmlns:c15="http://schemas.microsoft.com/office/drawing/2012/chart" uri="{CE6537A1-D6FC-4f65-9D91-7224C49458BB}">
                  <c15:layout>
                    <c:manualLayout>
                      <c:w val="0.19084667937127134"/>
                      <c:h val="0.14923206415647364"/>
                    </c:manualLayout>
                  </c15:layout>
                </c:ext>
                <c:ext xmlns:c16="http://schemas.microsoft.com/office/drawing/2014/chart" uri="{C3380CC4-5D6E-409C-BE32-E72D297353CC}">
                  <c16:uniqueId val="{00000009-0CB6-4724-ABE7-8E5B3CDB5C9D}"/>
                </c:ext>
              </c:extLst>
            </c:dLbl>
            <c:dLbl>
              <c:idx val="5"/>
              <c:layout>
                <c:manualLayout>
                  <c:x val="2.7884285914282155E-2"/>
                  <c:y val="-5.8189033394721389E-2"/>
                </c:manualLayout>
              </c:layout>
              <c:numFmt formatCode="0.0%" sourceLinked="0"/>
              <c:spPr/>
              <c:txPr>
                <a:bodyPr/>
                <a:lstStyle/>
                <a:p>
                  <a:pPr>
                    <a:defRPr sz="1800" b="1" i="0" u="none" strike="noStrike" baseline="0">
                      <a:solidFill>
                        <a:srgbClr val="000000"/>
                      </a:solidFill>
                      <a:latin typeface="Times New Roman"/>
                      <a:ea typeface="Times New Roman"/>
                      <a:cs typeface="Times New Roman"/>
                    </a:defRPr>
                  </a:pPr>
                  <a:endParaRPr lang="it-IT"/>
                </a:p>
              </c:txPr>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0CB6-4724-ABE7-8E5B3CDB5C9D}"/>
                </c:ext>
              </c:extLst>
            </c:dLbl>
            <c:dLbl>
              <c:idx val="6"/>
              <c:layout>
                <c:manualLayout>
                  <c:x val="0.21462208871746552"/>
                  <c:y val="-2.9109618650609851E-2"/>
                </c:manualLayout>
              </c:layout>
              <c:numFmt formatCode="0.0%" sourceLinked="0"/>
              <c:spPr/>
              <c:txPr>
                <a:bodyPr/>
                <a:lstStyle/>
                <a:p>
                  <a:pPr>
                    <a:defRPr sz="1800" b="1" i="0" u="none" strike="noStrike" baseline="0">
                      <a:solidFill>
                        <a:srgbClr val="000000"/>
                      </a:solidFill>
                      <a:latin typeface="Times New Roman"/>
                      <a:ea typeface="Times New Roman"/>
                      <a:cs typeface="Times New Roman"/>
                    </a:defRPr>
                  </a:pPr>
                  <a:endParaRPr lang="it-IT"/>
                </a:p>
              </c:txPr>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C-0CB6-4724-ABE7-8E5B3CDB5C9D}"/>
                </c:ext>
              </c:extLst>
            </c:dLbl>
            <c:dLbl>
              <c:idx val="7"/>
              <c:layout>
                <c:manualLayout>
                  <c:x val="-0.16540789060509647"/>
                  <c:y val="-0.18264319901188822"/>
                </c:manualLayout>
              </c:layout>
              <c:numFmt formatCode="0.0%" sourceLinked="0"/>
              <c:spPr/>
              <c:txPr>
                <a:bodyPr/>
                <a:lstStyle/>
                <a:p>
                  <a:pPr>
                    <a:defRPr sz="1800" b="1" i="0" u="none" strike="noStrike" baseline="0">
                      <a:solidFill>
                        <a:srgbClr val="000000"/>
                      </a:solidFill>
                      <a:latin typeface="Times New Roman"/>
                      <a:ea typeface="Times New Roman"/>
                      <a:cs typeface="Times New Roman"/>
                    </a:defRPr>
                  </a:pPr>
                  <a:endParaRPr lang="it-IT"/>
                </a:p>
              </c:txPr>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D-0CB6-4724-ABE7-8E5B3CDB5C9D}"/>
                </c:ext>
              </c:extLst>
            </c:dLbl>
            <c:dLbl>
              <c:idx val="8"/>
              <c:layout>
                <c:manualLayout>
                  <c:x val="1.0858913516171651E-3"/>
                  <c:y val="-0.18695831403427512"/>
                </c:manualLayout>
              </c:layout>
              <c:numFmt formatCode="0.0%" sourceLinked="0"/>
              <c:spPr/>
              <c:txPr>
                <a:bodyPr/>
                <a:lstStyle/>
                <a:p>
                  <a:pPr>
                    <a:defRPr sz="1800" b="1" i="0" u="none" strike="noStrike" baseline="0">
                      <a:solidFill>
                        <a:srgbClr val="000000"/>
                      </a:solidFill>
                      <a:latin typeface="Times New Roman"/>
                      <a:ea typeface="Times New Roman"/>
                      <a:cs typeface="Times New Roman"/>
                    </a:defRPr>
                  </a:pPr>
                  <a:endParaRPr lang="it-IT"/>
                </a:p>
              </c:txPr>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E-0CB6-4724-ABE7-8E5B3CDB5C9D}"/>
                </c:ext>
              </c:extLst>
            </c:dLbl>
            <c:dLbl>
              <c:idx val="9"/>
              <c:layout>
                <c:manualLayout>
                  <c:x val="0.19441839521752782"/>
                  <c:y val="-0.17878369615562761"/>
                </c:manualLayout>
              </c:layout>
              <c:numFmt formatCode="0.0%" sourceLinked="0"/>
              <c:spPr/>
              <c:txPr>
                <a:bodyPr/>
                <a:lstStyle/>
                <a:p>
                  <a:pPr>
                    <a:defRPr sz="1800" b="1" i="0" u="none" strike="noStrike" baseline="0">
                      <a:solidFill>
                        <a:srgbClr val="000000"/>
                      </a:solidFill>
                      <a:latin typeface="Times New Roman"/>
                      <a:ea typeface="Times New Roman"/>
                      <a:cs typeface="Times New Roman"/>
                    </a:defRPr>
                  </a:pPr>
                  <a:endParaRPr lang="it-IT"/>
                </a:p>
              </c:txPr>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F-0CB6-4724-ABE7-8E5B3CDB5C9D}"/>
                </c:ext>
              </c:extLst>
            </c:dLbl>
            <c:dLbl>
              <c:idx val="10"/>
              <c:layout>
                <c:manualLayout>
                  <c:x val="0.28438148391721912"/>
                  <c:y val="-7.715423807318203E-2"/>
                </c:manualLayout>
              </c:layout>
              <c:numFmt formatCode="0.0%" sourceLinked="0"/>
              <c:spPr/>
              <c:txPr>
                <a:bodyPr/>
                <a:lstStyle/>
                <a:p>
                  <a:pPr>
                    <a:defRPr sz="1800" b="1" i="0" u="none" strike="noStrike" baseline="0">
                      <a:solidFill>
                        <a:srgbClr val="000000"/>
                      </a:solidFill>
                      <a:latin typeface="Times New Roman"/>
                      <a:ea typeface="Times New Roman"/>
                      <a:cs typeface="Times New Roman"/>
                    </a:defRPr>
                  </a:pPr>
                  <a:endParaRPr lang="it-IT"/>
                </a:p>
              </c:txPr>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0-0CB6-4724-ABE7-8E5B3CDB5C9D}"/>
                </c:ext>
              </c:extLst>
            </c:dLbl>
            <c:dLbl>
              <c:idx val="11"/>
              <c:layout>
                <c:manualLayout>
                  <c:x val="0.30123377354354408"/>
                  <c:y val="1.1690597498842056E-3"/>
                </c:manualLayout>
              </c:layout>
              <c:numFmt formatCode="0.0%" sourceLinked="0"/>
              <c:spPr/>
              <c:txPr>
                <a:bodyPr/>
                <a:lstStyle/>
                <a:p>
                  <a:pPr>
                    <a:defRPr sz="1800" b="1" i="0" u="none" strike="noStrike" baseline="0">
                      <a:solidFill>
                        <a:srgbClr val="000000"/>
                      </a:solidFill>
                      <a:latin typeface="Times New Roman"/>
                      <a:ea typeface="Times New Roman"/>
                      <a:cs typeface="Times New Roman"/>
                    </a:defRPr>
                  </a:pPr>
                  <a:endParaRPr lang="it-IT"/>
                </a:p>
              </c:txPr>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1-0CB6-4724-ABE7-8E5B3CDB5C9D}"/>
                </c:ext>
              </c:extLst>
            </c:dLbl>
            <c:dLbl>
              <c:idx val="12"/>
              <c:layout>
                <c:manualLayout>
                  <c:x val="-3.9720263426601767E-2"/>
                  <c:y val="-0.19522643002957962"/>
                </c:manualLayout>
              </c:layout>
              <c:numFmt formatCode="0.0%" sourceLinked="0"/>
              <c:spPr/>
              <c:txPr>
                <a:bodyPr/>
                <a:lstStyle/>
                <a:p>
                  <a:pPr>
                    <a:defRPr sz="1800" b="1" i="0" u="none" strike="noStrike" baseline="0">
                      <a:solidFill>
                        <a:srgbClr val="000000"/>
                      </a:solidFill>
                      <a:latin typeface="Times New Roman"/>
                      <a:ea typeface="Times New Roman"/>
                      <a:cs typeface="Times New Roman"/>
                    </a:defRPr>
                  </a:pPr>
                  <a:endParaRPr lang="it-IT"/>
                </a:p>
              </c:txPr>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2-0CB6-4724-ABE7-8E5B3CDB5C9D}"/>
                </c:ext>
              </c:extLst>
            </c:dLbl>
            <c:dLbl>
              <c:idx val="13"/>
              <c:delete val="1"/>
              <c:extLst>
                <c:ext xmlns:c15="http://schemas.microsoft.com/office/drawing/2012/chart" uri="{CE6537A1-D6FC-4f65-9D91-7224C49458BB}"/>
                <c:ext xmlns:c16="http://schemas.microsoft.com/office/drawing/2014/chart" uri="{C3380CC4-5D6E-409C-BE32-E72D297353CC}">
                  <c16:uniqueId val="{00000013-0CB6-4724-ABE7-8E5B3CDB5C9D}"/>
                </c:ext>
              </c:extLst>
            </c:dLbl>
            <c:dLbl>
              <c:idx val="14"/>
              <c:layout>
                <c:manualLayout>
                  <c:x val="8.4599274960081683E-2"/>
                  <c:y val="-0.17867699870849477"/>
                </c:manualLayout>
              </c:layout>
              <c:numFmt formatCode="0.0%" sourceLinked="0"/>
              <c:spPr/>
              <c:txPr>
                <a:bodyPr/>
                <a:lstStyle/>
                <a:p>
                  <a:pPr>
                    <a:defRPr sz="1800" b="1" i="0" u="none" strike="noStrike" baseline="0">
                      <a:solidFill>
                        <a:srgbClr val="000000"/>
                      </a:solidFill>
                      <a:latin typeface="Times New Roman"/>
                      <a:ea typeface="Times New Roman"/>
                      <a:cs typeface="Times New Roman"/>
                    </a:defRPr>
                  </a:pPr>
                  <a:endParaRPr lang="it-IT"/>
                </a:p>
              </c:txPr>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4-0CB6-4724-ABE7-8E5B3CDB5C9D}"/>
                </c:ext>
              </c:extLst>
            </c:dLbl>
            <c:dLbl>
              <c:idx val="15"/>
              <c:delete val="1"/>
              <c:extLst>
                <c:ext xmlns:c15="http://schemas.microsoft.com/office/drawing/2012/chart" uri="{CE6537A1-D6FC-4f65-9D91-7224C49458BB}"/>
                <c:ext xmlns:c16="http://schemas.microsoft.com/office/drawing/2014/chart" uri="{C3380CC4-5D6E-409C-BE32-E72D297353CC}">
                  <c16:uniqueId val="{00000015-0CB6-4724-ABE7-8E5B3CDB5C9D}"/>
                </c:ext>
              </c:extLst>
            </c:dLbl>
            <c:dLbl>
              <c:idx val="16"/>
              <c:delete val="1"/>
              <c:extLst>
                <c:ext xmlns:c15="http://schemas.microsoft.com/office/drawing/2012/chart" uri="{CE6537A1-D6FC-4f65-9D91-7224C49458BB}"/>
                <c:ext xmlns:c16="http://schemas.microsoft.com/office/drawing/2014/chart" uri="{C3380CC4-5D6E-409C-BE32-E72D297353CC}">
                  <c16:uniqueId val="{00000016-0CB6-4724-ABE7-8E5B3CDB5C9D}"/>
                </c:ext>
              </c:extLst>
            </c:dLbl>
            <c:dLbl>
              <c:idx val="17"/>
              <c:layout>
                <c:manualLayout>
                  <c:x val="0.21978413272753439"/>
                  <c:y val="-0.13305770112069323"/>
                </c:manualLayout>
              </c:layout>
              <c:numFmt formatCode="0.0%" sourceLinked="0"/>
              <c:spPr/>
              <c:txPr>
                <a:bodyPr/>
                <a:lstStyle/>
                <a:p>
                  <a:pPr>
                    <a:defRPr sz="1800" b="1" i="0" u="none" strike="noStrike" baseline="0">
                      <a:solidFill>
                        <a:srgbClr val="000000"/>
                      </a:solidFill>
                      <a:latin typeface="Times New Roman"/>
                      <a:ea typeface="Times New Roman"/>
                      <a:cs typeface="Times New Roman"/>
                    </a:defRPr>
                  </a:pPr>
                  <a:endParaRPr lang="it-IT"/>
                </a:p>
              </c:txPr>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7-0CB6-4724-ABE7-8E5B3CDB5C9D}"/>
                </c:ext>
              </c:extLst>
            </c:dLbl>
            <c:dLbl>
              <c:idx val="18"/>
              <c:layout>
                <c:manualLayout>
                  <c:x val="0.23182349595334525"/>
                  <c:y val="-3.6672749239678372E-2"/>
                </c:manualLayout>
              </c:layout>
              <c:numFmt formatCode="0.0%" sourceLinked="0"/>
              <c:spPr/>
              <c:txPr>
                <a:bodyPr/>
                <a:lstStyle/>
                <a:p>
                  <a:pPr>
                    <a:defRPr sz="1800" b="1" i="0" u="none" strike="noStrike" baseline="0">
                      <a:solidFill>
                        <a:srgbClr val="000000"/>
                      </a:solidFill>
                      <a:latin typeface="Times New Roman"/>
                      <a:ea typeface="Times New Roman"/>
                      <a:cs typeface="Times New Roman"/>
                    </a:defRPr>
                  </a:pPr>
                  <a:endParaRPr lang="it-IT"/>
                </a:p>
              </c:txPr>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8-0CB6-4724-ABE7-8E5B3CDB5C9D}"/>
                </c:ext>
              </c:extLst>
            </c:dLbl>
            <c:dLbl>
              <c:idx val="19"/>
              <c:layout>
                <c:manualLayout>
                  <c:x val="0.23500174749696759"/>
                  <c:y val="4.207007457401158E-2"/>
                </c:manualLayout>
              </c:layout>
              <c:numFmt formatCode="0.0%" sourceLinked="0"/>
              <c:spPr/>
              <c:txPr>
                <a:bodyPr/>
                <a:lstStyle/>
                <a:p>
                  <a:pPr>
                    <a:defRPr sz="1800" b="1" i="0" u="none" strike="noStrike" baseline="0">
                      <a:solidFill>
                        <a:srgbClr val="000000"/>
                      </a:solidFill>
                      <a:latin typeface="Times New Roman"/>
                      <a:ea typeface="Times New Roman"/>
                      <a:cs typeface="Times New Roman"/>
                    </a:defRPr>
                  </a:pPr>
                  <a:endParaRPr lang="it-IT"/>
                </a:p>
              </c:txPr>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9-0CB6-4724-ABE7-8E5B3CDB5C9D}"/>
                </c:ext>
              </c:extLst>
            </c:dLbl>
            <c:dLbl>
              <c:idx val="20"/>
              <c:delete val="1"/>
              <c:extLst>
                <c:ext xmlns:c15="http://schemas.microsoft.com/office/drawing/2012/chart" uri="{CE6537A1-D6FC-4f65-9D91-7224C49458BB}"/>
                <c:ext xmlns:c16="http://schemas.microsoft.com/office/drawing/2014/chart" uri="{C3380CC4-5D6E-409C-BE32-E72D297353CC}">
                  <c16:uniqueId val="{0000001A-0CB6-4724-ABE7-8E5B3CDB5C9D}"/>
                </c:ext>
              </c:extLst>
            </c:dLbl>
            <c:dLbl>
              <c:idx val="21"/>
              <c:delete val="1"/>
              <c:extLst>
                <c:ext xmlns:c15="http://schemas.microsoft.com/office/drawing/2012/chart" uri="{CE6537A1-D6FC-4f65-9D91-7224C49458BB}"/>
                <c:ext xmlns:c16="http://schemas.microsoft.com/office/drawing/2014/chart" uri="{C3380CC4-5D6E-409C-BE32-E72D297353CC}">
                  <c16:uniqueId val="{0000001B-0CB6-4724-ABE7-8E5B3CDB5C9D}"/>
                </c:ext>
              </c:extLst>
            </c:dLbl>
            <c:dLbl>
              <c:idx val="22"/>
              <c:delete val="1"/>
              <c:extLst>
                <c:ext xmlns:c15="http://schemas.microsoft.com/office/drawing/2012/chart" uri="{CE6537A1-D6FC-4f65-9D91-7224C49458BB}"/>
                <c:ext xmlns:c16="http://schemas.microsoft.com/office/drawing/2014/chart" uri="{C3380CC4-5D6E-409C-BE32-E72D297353CC}">
                  <c16:uniqueId val="{0000001C-0CB6-4724-ABE7-8E5B3CDB5C9D}"/>
                </c:ext>
              </c:extLst>
            </c:dLbl>
            <c:dLbl>
              <c:idx val="23"/>
              <c:layout>
                <c:manualLayout>
                  <c:x val="0.22323704967688437"/>
                  <c:y val="0.15479498396033828"/>
                </c:manualLayout>
              </c:layout>
              <c:numFmt formatCode="0.0%" sourceLinked="0"/>
              <c:spPr/>
              <c:txPr>
                <a:bodyPr/>
                <a:lstStyle/>
                <a:p>
                  <a:pPr>
                    <a:defRPr sz="1800" b="1" i="0" u="none" strike="noStrike" baseline="0">
                      <a:solidFill>
                        <a:srgbClr val="000000"/>
                      </a:solidFill>
                      <a:latin typeface="Times New Roman"/>
                      <a:ea typeface="Times New Roman"/>
                      <a:cs typeface="Times New Roman"/>
                    </a:defRPr>
                  </a:pPr>
                  <a:endParaRPr lang="it-IT"/>
                </a:p>
              </c:txPr>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D-0CB6-4724-ABE7-8E5B3CDB5C9D}"/>
                </c:ext>
              </c:extLst>
            </c:dLbl>
            <c:numFmt formatCode="0.0%" sourceLinked="0"/>
            <c:spPr>
              <a:noFill/>
              <a:ln w="25400">
                <a:noFill/>
              </a:ln>
            </c:spPr>
            <c:txPr>
              <a:bodyPr wrap="square" lIns="38100" tIns="19050" rIns="38100" bIns="19050" anchor="ctr">
                <a:spAutoFit/>
              </a:bodyPr>
              <a:lstStyle/>
              <a:p>
                <a:pPr>
                  <a:defRPr sz="1800" b="1" i="0" u="none" strike="noStrike" baseline="0">
                    <a:solidFill>
                      <a:srgbClr val="000000"/>
                    </a:solidFill>
                    <a:latin typeface="Times New Roman"/>
                    <a:ea typeface="Times New Roman"/>
                    <a:cs typeface="Times New Roman"/>
                  </a:defRPr>
                </a:pPr>
                <a:endParaRPr lang="it-IT"/>
              </a:p>
            </c:txPr>
            <c:showLegendKey val="1"/>
            <c:showVal val="0"/>
            <c:showCatName val="1"/>
            <c:showSerName val="0"/>
            <c:showPercent val="1"/>
            <c:showBubbleSize val="0"/>
            <c:showLeaderLines val="1"/>
            <c:extLst>
              <c:ext xmlns:c15="http://schemas.microsoft.com/office/drawing/2012/chart" uri="{CE6537A1-D6FC-4f65-9D91-7224C49458BB}"/>
            </c:extLst>
          </c:dLbls>
          <c:cat>
            <c:strRef>
              <c:f>'numeri grafico illegalità 2024'!$A$9:$A$15</c:f>
              <c:strCache>
                <c:ptCount val="7"/>
                <c:pt idx="0">
                  <c:v>CICLO CEMENTO</c:v>
                </c:pt>
                <c:pt idx="1">
                  <c:v>CICLO RIFIUTI</c:v>
                </c:pt>
                <c:pt idx="2">
                  <c:v>REATI CONTRO GLI ANIMALI </c:v>
                </c:pt>
                <c:pt idx="3">
                  <c:v>INCENDI BOSCHIVI DOLOSI COLPOSI E GENERICI</c:v>
                </c:pt>
                <c:pt idx="4">
                  <c:v>ARCHEOMAFIA</c:v>
                </c:pt>
                <c:pt idx="5">
                  <c:v>LE VIOLAZIONI AL CODICE DELLA NAVIGAZIONE ANCHE NELLE AREE PROTETTE</c:v>
                </c:pt>
                <c:pt idx="6">
                  <c:v>REATI CONTRO LA FLORA</c:v>
                </c:pt>
              </c:strCache>
            </c:strRef>
          </c:cat>
          <c:val>
            <c:numRef>
              <c:f>'numeri grafico illegalità 2024'!$E$9:$E$15</c:f>
              <c:numCache>
                <c:formatCode>#,##0</c:formatCode>
                <c:ptCount val="7"/>
                <c:pt idx="0" formatCode="_-* #,##0_-;\-* #,##0_-;_-* &quot;-&quot;??_-;_-@_-">
                  <c:v>13621</c:v>
                </c:pt>
                <c:pt idx="1">
                  <c:v>11166</c:v>
                </c:pt>
                <c:pt idx="2">
                  <c:v>7222</c:v>
                </c:pt>
                <c:pt idx="3">
                  <c:v>3239</c:v>
                </c:pt>
                <c:pt idx="4" formatCode="_-* #,##0_-;\-* #,##0_-;_-* &quot;-&quot;??_-;_-@_-">
                  <c:v>2956</c:v>
                </c:pt>
                <c:pt idx="5" formatCode="_-* #,##0_-;\-* #,##0_-;_-* &quot;-&quot;??_-;_-@_-">
                  <c:v>2253</c:v>
                </c:pt>
                <c:pt idx="6" formatCode="_-* #,##0_-;\-* #,##0_-;_-* &quot;-&quot;??_-;_-@_-">
                  <c:v>133</c:v>
                </c:pt>
              </c:numCache>
            </c:numRef>
          </c:val>
          <c:extLst>
            <c:ext xmlns:c16="http://schemas.microsoft.com/office/drawing/2014/chart" uri="{C3380CC4-5D6E-409C-BE32-E72D297353CC}">
              <c16:uniqueId val="{0000001E-0CB6-4724-ABE7-8E5B3CDB5C9D}"/>
            </c:ext>
          </c:extLst>
        </c:ser>
        <c:dLbls>
          <c:showLegendKey val="0"/>
          <c:showVal val="0"/>
          <c:showCatName val="0"/>
          <c:showSerName val="0"/>
          <c:showPercent val="0"/>
          <c:showBubbleSize val="0"/>
          <c:showLeaderLines val="1"/>
        </c:dLbls>
      </c:pie3DChart>
      <c:spPr>
        <a:noFill/>
        <a:ln w="25400">
          <a:noFill/>
        </a:ln>
      </c:spPr>
    </c:plotArea>
    <c:plotVisOnly val="1"/>
    <c:dispBlanksAs val="zero"/>
    <c:showDLblsOverMax val="0"/>
  </c:chart>
  <c:txPr>
    <a:bodyPr/>
    <a:lstStyle/>
    <a:p>
      <a:pPr>
        <a:defRPr sz="1000" b="0" i="0" u="none" strike="noStrike" baseline="0">
          <a:solidFill>
            <a:srgbClr val="000000"/>
          </a:solidFill>
          <a:latin typeface="Times New Roman"/>
          <a:ea typeface="Times New Roman"/>
          <a:cs typeface="Times New Roman"/>
        </a:defRPr>
      </a:pPr>
      <a:endParaRPr lang="it-IT"/>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0.20154</cdr:x>
      <cdr:y>0.00563</cdr:y>
    </cdr:from>
    <cdr:to>
      <cdr:x>0.86166</cdr:x>
      <cdr:y>0.06299</cdr:y>
    </cdr:to>
    <cdr:sp macro="" textlink="">
      <cdr:nvSpPr>
        <cdr:cNvPr id="3" name="CasellaDiTesto 2"/>
        <cdr:cNvSpPr txBox="1"/>
      </cdr:nvSpPr>
      <cdr:spPr>
        <a:xfrm xmlns:a="http://schemas.openxmlformats.org/drawingml/2006/main">
          <a:off x="1704975" y="38100"/>
          <a:ext cx="5562600" cy="36195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endParaRPr lang="it-IT" sz="1800" b="1" i="1" u="sng" dirty="0">
            <a:solidFill>
              <a:srgbClr val="002060"/>
            </a:solidFill>
            <a:latin typeface="Book Antiqua" pitchFamily="18" charset="0"/>
          </a:endParaRP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F0BEB68-4EC4-7EB5-3DEF-3EDE6F79285D}"/>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EC15789F-853C-080C-E974-AF896C6449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FE0495E1-6972-19BD-4A58-5AC529EC360F}"/>
              </a:ext>
            </a:extLst>
          </p:cNvPr>
          <p:cNvSpPr>
            <a:spLocks noGrp="1"/>
          </p:cNvSpPr>
          <p:nvPr>
            <p:ph type="dt" sz="half" idx="10"/>
          </p:nvPr>
        </p:nvSpPr>
        <p:spPr/>
        <p:txBody>
          <a:bodyPr/>
          <a:lstStyle/>
          <a:p>
            <a:fld id="{F6A8FC22-633F-47D3-862A-12932C308AF8}" type="datetimeFigureOut">
              <a:rPr lang="it-IT" smtClean="0"/>
              <a:t>14/12/2025</a:t>
            </a:fld>
            <a:endParaRPr lang="it-IT" dirty="0"/>
          </a:p>
        </p:txBody>
      </p:sp>
      <p:sp>
        <p:nvSpPr>
          <p:cNvPr id="5" name="Segnaposto piè di pagina 4">
            <a:extLst>
              <a:ext uri="{FF2B5EF4-FFF2-40B4-BE49-F238E27FC236}">
                <a16:creationId xmlns:a16="http://schemas.microsoft.com/office/drawing/2014/main" id="{2AEBF6E8-F76F-6EAB-3BBE-DA03B6CA27FB}"/>
              </a:ext>
            </a:extLst>
          </p:cNvPr>
          <p:cNvSpPr>
            <a:spLocks noGrp="1"/>
          </p:cNvSpPr>
          <p:nvPr>
            <p:ph type="ftr" sz="quarter" idx="11"/>
          </p:nvPr>
        </p:nvSpPr>
        <p:spPr/>
        <p:txBody>
          <a:bodyPr/>
          <a:lstStyle/>
          <a:p>
            <a:endParaRPr lang="it-IT" dirty="0"/>
          </a:p>
        </p:txBody>
      </p:sp>
      <p:sp>
        <p:nvSpPr>
          <p:cNvPr id="6" name="Segnaposto numero diapositiva 5">
            <a:extLst>
              <a:ext uri="{FF2B5EF4-FFF2-40B4-BE49-F238E27FC236}">
                <a16:creationId xmlns:a16="http://schemas.microsoft.com/office/drawing/2014/main" id="{17DB4D46-9BF5-1CE6-4759-D9F5B6FA07F7}"/>
              </a:ext>
            </a:extLst>
          </p:cNvPr>
          <p:cNvSpPr>
            <a:spLocks noGrp="1"/>
          </p:cNvSpPr>
          <p:nvPr>
            <p:ph type="sldNum" sz="quarter" idx="12"/>
          </p:nvPr>
        </p:nvSpPr>
        <p:spPr/>
        <p:txBody>
          <a:bodyPr/>
          <a:lstStyle/>
          <a:p>
            <a:fld id="{A444A1AC-F346-4483-BC63-1F4682AA29DC}" type="slidenum">
              <a:rPr lang="it-IT" smtClean="0"/>
              <a:t>‹N›</a:t>
            </a:fld>
            <a:endParaRPr lang="it-IT" dirty="0"/>
          </a:p>
        </p:txBody>
      </p:sp>
    </p:spTree>
    <p:extLst>
      <p:ext uri="{BB962C8B-B14F-4D97-AF65-F5344CB8AC3E}">
        <p14:creationId xmlns:p14="http://schemas.microsoft.com/office/powerpoint/2010/main" val="1089956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5AD1DC-3305-8ED7-C00A-DD67FB982F79}"/>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76A4693B-4A65-2B15-9E34-F982EB9B9247}"/>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88F4E6B-9307-080A-AC44-1049E4F34F30}"/>
              </a:ext>
            </a:extLst>
          </p:cNvPr>
          <p:cNvSpPr>
            <a:spLocks noGrp="1"/>
          </p:cNvSpPr>
          <p:nvPr>
            <p:ph type="dt" sz="half" idx="10"/>
          </p:nvPr>
        </p:nvSpPr>
        <p:spPr/>
        <p:txBody>
          <a:bodyPr/>
          <a:lstStyle/>
          <a:p>
            <a:fld id="{F6A8FC22-633F-47D3-862A-12932C308AF8}" type="datetimeFigureOut">
              <a:rPr lang="it-IT" smtClean="0"/>
              <a:t>14/12/2025</a:t>
            </a:fld>
            <a:endParaRPr lang="it-IT" dirty="0"/>
          </a:p>
        </p:txBody>
      </p:sp>
      <p:sp>
        <p:nvSpPr>
          <p:cNvPr id="5" name="Segnaposto piè di pagina 4">
            <a:extLst>
              <a:ext uri="{FF2B5EF4-FFF2-40B4-BE49-F238E27FC236}">
                <a16:creationId xmlns:a16="http://schemas.microsoft.com/office/drawing/2014/main" id="{62BE3B19-7F99-F13B-237E-E5B1400E684B}"/>
              </a:ext>
            </a:extLst>
          </p:cNvPr>
          <p:cNvSpPr>
            <a:spLocks noGrp="1"/>
          </p:cNvSpPr>
          <p:nvPr>
            <p:ph type="ftr" sz="quarter" idx="11"/>
          </p:nvPr>
        </p:nvSpPr>
        <p:spPr/>
        <p:txBody>
          <a:bodyPr/>
          <a:lstStyle/>
          <a:p>
            <a:endParaRPr lang="it-IT" dirty="0"/>
          </a:p>
        </p:txBody>
      </p:sp>
      <p:sp>
        <p:nvSpPr>
          <p:cNvPr id="6" name="Segnaposto numero diapositiva 5">
            <a:extLst>
              <a:ext uri="{FF2B5EF4-FFF2-40B4-BE49-F238E27FC236}">
                <a16:creationId xmlns:a16="http://schemas.microsoft.com/office/drawing/2014/main" id="{1CFB04A9-3F93-D0DD-3E45-0EEE6732AB60}"/>
              </a:ext>
            </a:extLst>
          </p:cNvPr>
          <p:cNvSpPr>
            <a:spLocks noGrp="1"/>
          </p:cNvSpPr>
          <p:nvPr>
            <p:ph type="sldNum" sz="quarter" idx="12"/>
          </p:nvPr>
        </p:nvSpPr>
        <p:spPr/>
        <p:txBody>
          <a:bodyPr/>
          <a:lstStyle/>
          <a:p>
            <a:fld id="{A444A1AC-F346-4483-BC63-1F4682AA29DC}" type="slidenum">
              <a:rPr lang="it-IT" smtClean="0"/>
              <a:t>‹N›</a:t>
            </a:fld>
            <a:endParaRPr lang="it-IT" dirty="0"/>
          </a:p>
        </p:txBody>
      </p:sp>
    </p:spTree>
    <p:extLst>
      <p:ext uri="{BB962C8B-B14F-4D97-AF65-F5344CB8AC3E}">
        <p14:creationId xmlns:p14="http://schemas.microsoft.com/office/powerpoint/2010/main" val="2877571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4483FF89-2A70-C240-DAC6-403EF70BDAEE}"/>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752BD62-562B-9D80-E5B0-10C4B4106DB9}"/>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EF5A139-11B3-5A9C-6D0F-50A366718B25}"/>
              </a:ext>
            </a:extLst>
          </p:cNvPr>
          <p:cNvSpPr>
            <a:spLocks noGrp="1"/>
          </p:cNvSpPr>
          <p:nvPr>
            <p:ph type="dt" sz="half" idx="10"/>
          </p:nvPr>
        </p:nvSpPr>
        <p:spPr/>
        <p:txBody>
          <a:bodyPr/>
          <a:lstStyle/>
          <a:p>
            <a:fld id="{F6A8FC22-633F-47D3-862A-12932C308AF8}" type="datetimeFigureOut">
              <a:rPr lang="it-IT" smtClean="0"/>
              <a:t>14/12/2025</a:t>
            </a:fld>
            <a:endParaRPr lang="it-IT" dirty="0"/>
          </a:p>
        </p:txBody>
      </p:sp>
      <p:sp>
        <p:nvSpPr>
          <p:cNvPr id="5" name="Segnaposto piè di pagina 4">
            <a:extLst>
              <a:ext uri="{FF2B5EF4-FFF2-40B4-BE49-F238E27FC236}">
                <a16:creationId xmlns:a16="http://schemas.microsoft.com/office/drawing/2014/main" id="{A532CB26-0990-AD9F-D8B1-CC3266BB7E42}"/>
              </a:ext>
            </a:extLst>
          </p:cNvPr>
          <p:cNvSpPr>
            <a:spLocks noGrp="1"/>
          </p:cNvSpPr>
          <p:nvPr>
            <p:ph type="ftr" sz="quarter" idx="11"/>
          </p:nvPr>
        </p:nvSpPr>
        <p:spPr/>
        <p:txBody>
          <a:bodyPr/>
          <a:lstStyle/>
          <a:p>
            <a:endParaRPr lang="it-IT" dirty="0"/>
          </a:p>
        </p:txBody>
      </p:sp>
      <p:sp>
        <p:nvSpPr>
          <p:cNvPr id="6" name="Segnaposto numero diapositiva 5">
            <a:extLst>
              <a:ext uri="{FF2B5EF4-FFF2-40B4-BE49-F238E27FC236}">
                <a16:creationId xmlns:a16="http://schemas.microsoft.com/office/drawing/2014/main" id="{7CA2DEF3-A21C-1DA9-B4BC-7D091BC3DEEB}"/>
              </a:ext>
            </a:extLst>
          </p:cNvPr>
          <p:cNvSpPr>
            <a:spLocks noGrp="1"/>
          </p:cNvSpPr>
          <p:nvPr>
            <p:ph type="sldNum" sz="quarter" idx="12"/>
          </p:nvPr>
        </p:nvSpPr>
        <p:spPr/>
        <p:txBody>
          <a:bodyPr/>
          <a:lstStyle/>
          <a:p>
            <a:fld id="{A444A1AC-F346-4483-BC63-1F4682AA29DC}" type="slidenum">
              <a:rPr lang="it-IT" smtClean="0"/>
              <a:t>‹N›</a:t>
            </a:fld>
            <a:endParaRPr lang="it-IT" dirty="0"/>
          </a:p>
        </p:txBody>
      </p:sp>
    </p:spTree>
    <p:extLst>
      <p:ext uri="{BB962C8B-B14F-4D97-AF65-F5344CB8AC3E}">
        <p14:creationId xmlns:p14="http://schemas.microsoft.com/office/powerpoint/2010/main" val="4179792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8B2CD4-6F93-0815-6815-CB2B2735A4A7}"/>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D84B70DE-CF34-7072-635B-07AAAE6339DB}"/>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51DEFC9-2A20-90B6-FAD3-E780974F1FAB}"/>
              </a:ext>
            </a:extLst>
          </p:cNvPr>
          <p:cNvSpPr>
            <a:spLocks noGrp="1"/>
          </p:cNvSpPr>
          <p:nvPr>
            <p:ph type="dt" sz="half" idx="10"/>
          </p:nvPr>
        </p:nvSpPr>
        <p:spPr/>
        <p:txBody>
          <a:bodyPr/>
          <a:lstStyle/>
          <a:p>
            <a:fld id="{F6A8FC22-633F-47D3-862A-12932C308AF8}" type="datetimeFigureOut">
              <a:rPr lang="it-IT" smtClean="0"/>
              <a:t>14/12/2025</a:t>
            </a:fld>
            <a:endParaRPr lang="it-IT" dirty="0"/>
          </a:p>
        </p:txBody>
      </p:sp>
      <p:sp>
        <p:nvSpPr>
          <p:cNvPr id="5" name="Segnaposto piè di pagina 4">
            <a:extLst>
              <a:ext uri="{FF2B5EF4-FFF2-40B4-BE49-F238E27FC236}">
                <a16:creationId xmlns:a16="http://schemas.microsoft.com/office/drawing/2014/main" id="{CC5E16B8-DA36-EB64-B459-F7268D2E8505}"/>
              </a:ext>
            </a:extLst>
          </p:cNvPr>
          <p:cNvSpPr>
            <a:spLocks noGrp="1"/>
          </p:cNvSpPr>
          <p:nvPr>
            <p:ph type="ftr" sz="quarter" idx="11"/>
          </p:nvPr>
        </p:nvSpPr>
        <p:spPr/>
        <p:txBody>
          <a:bodyPr/>
          <a:lstStyle/>
          <a:p>
            <a:endParaRPr lang="it-IT" dirty="0"/>
          </a:p>
        </p:txBody>
      </p:sp>
      <p:sp>
        <p:nvSpPr>
          <p:cNvPr id="6" name="Segnaposto numero diapositiva 5">
            <a:extLst>
              <a:ext uri="{FF2B5EF4-FFF2-40B4-BE49-F238E27FC236}">
                <a16:creationId xmlns:a16="http://schemas.microsoft.com/office/drawing/2014/main" id="{A99D1F95-3EEA-4BA3-7C09-761BB3984DCF}"/>
              </a:ext>
            </a:extLst>
          </p:cNvPr>
          <p:cNvSpPr>
            <a:spLocks noGrp="1"/>
          </p:cNvSpPr>
          <p:nvPr>
            <p:ph type="sldNum" sz="quarter" idx="12"/>
          </p:nvPr>
        </p:nvSpPr>
        <p:spPr/>
        <p:txBody>
          <a:bodyPr/>
          <a:lstStyle/>
          <a:p>
            <a:fld id="{A444A1AC-F346-4483-BC63-1F4682AA29DC}" type="slidenum">
              <a:rPr lang="it-IT" smtClean="0"/>
              <a:t>‹N›</a:t>
            </a:fld>
            <a:endParaRPr lang="it-IT" dirty="0"/>
          </a:p>
        </p:txBody>
      </p:sp>
    </p:spTree>
    <p:extLst>
      <p:ext uri="{BB962C8B-B14F-4D97-AF65-F5344CB8AC3E}">
        <p14:creationId xmlns:p14="http://schemas.microsoft.com/office/powerpoint/2010/main" val="1687540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7DD842-6511-E61C-5251-91936A25F032}"/>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159BCAE3-D5B9-6AE6-FA25-0170660AC1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114647D6-EADF-A05A-5346-8E9AAA88CBFE}"/>
              </a:ext>
            </a:extLst>
          </p:cNvPr>
          <p:cNvSpPr>
            <a:spLocks noGrp="1"/>
          </p:cNvSpPr>
          <p:nvPr>
            <p:ph type="dt" sz="half" idx="10"/>
          </p:nvPr>
        </p:nvSpPr>
        <p:spPr/>
        <p:txBody>
          <a:bodyPr/>
          <a:lstStyle/>
          <a:p>
            <a:fld id="{F6A8FC22-633F-47D3-862A-12932C308AF8}" type="datetimeFigureOut">
              <a:rPr lang="it-IT" smtClean="0"/>
              <a:t>14/12/2025</a:t>
            </a:fld>
            <a:endParaRPr lang="it-IT" dirty="0"/>
          </a:p>
        </p:txBody>
      </p:sp>
      <p:sp>
        <p:nvSpPr>
          <p:cNvPr id="5" name="Segnaposto piè di pagina 4">
            <a:extLst>
              <a:ext uri="{FF2B5EF4-FFF2-40B4-BE49-F238E27FC236}">
                <a16:creationId xmlns:a16="http://schemas.microsoft.com/office/drawing/2014/main" id="{554EDD5A-E648-11B1-D9FB-62B1FF14927A}"/>
              </a:ext>
            </a:extLst>
          </p:cNvPr>
          <p:cNvSpPr>
            <a:spLocks noGrp="1"/>
          </p:cNvSpPr>
          <p:nvPr>
            <p:ph type="ftr" sz="quarter" idx="11"/>
          </p:nvPr>
        </p:nvSpPr>
        <p:spPr/>
        <p:txBody>
          <a:bodyPr/>
          <a:lstStyle/>
          <a:p>
            <a:endParaRPr lang="it-IT" dirty="0"/>
          </a:p>
        </p:txBody>
      </p:sp>
      <p:sp>
        <p:nvSpPr>
          <p:cNvPr id="6" name="Segnaposto numero diapositiva 5">
            <a:extLst>
              <a:ext uri="{FF2B5EF4-FFF2-40B4-BE49-F238E27FC236}">
                <a16:creationId xmlns:a16="http://schemas.microsoft.com/office/drawing/2014/main" id="{4499DBA5-6F63-1BDD-5B01-3E99CBACF2C9}"/>
              </a:ext>
            </a:extLst>
          </p:cNvPr>
          <p:cNvSpPr>
            <a:spLocks noGrp="1"/>
          </p:cNvSpPr>
          <p:nvPr>
            <p:ph type="sldNum" sz="quarter" idx="12"/>
          </p:nvPr>
        </p:nvSpPr>
        <p:spPr/>
        <p:txBody>
          <a:bodyPr/>
          <a:lstStyle/>
          <a:p>
            <a:fld id="{A444A1AC-F346-4483-BC63-1F4682AA29DC}" type="slidenum">
              <a:rPr lang="it-IT" smtClean="0"/>
              <a:t>‹N›</a:t>
            </a:fld>
            <a:endParaRPr lang="it-IT" dirty="0"/>
          </a:p>
        </p:txBody>
      </p:sp>
    </p:spTree>
    <p:extLst>
      <p:ext uri="{BB962C8B-B14F-4D97-AF65-F5344CB8AC3E}">
        <p14:creationId xmlns:p14="http://schemas.microsoft.com/office/powerpoint/2010/main" val="305657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BCC728-9BC8-FFB2-E934-D38B2CBB885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92F016A0-E86A-8AFA-96D9-E20DDEB30FA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D9BDAA2F-F5C8-108D-2A1D-10C4F88ED427}"/>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E00C434F-15C5-F0B2-0B31-2F8615E57DD5}"/>
              </a:ext>
            </a:extLst>
          </p:cNvPr>
          <p:cNvSpPr>
            <a:spLocks noGrp="1"/>
          </p:cNvSpPr>
          <p:nvPr>
            <p:ph type="dt" sz="half" idx="10"/>
          </p:nvPr>
        </p:nvSpPr>
        <p:spPr/>
        <p:txBody>
          <a:bodyPr/>
          <a:lstStyle/>
          <a:p>
            <a:fld id="{F6A8FC22-633F-47D3-862A-12932C308AF8}" type="datetimeFigureOut">
              <a:rPr lang="it-IT" smtClean="0"/>
              <a:t>14/12/2025</a:t>
            </a:fld>
            <a:endParaRPr lang="it-IT" dirty="0"/>
          </a:p>
        </p:txBody>
      </p:sp>
      <p:sp>
        <p:nvSpPr>
          <p:cNvPr id="6" name="Segnaposto piè di pagina 5">
            <a:extLst>
              <a:ext uri="{FF2B5EF4-FFF2-40B4-BE49-F238E27FC236}">
                <a16:creationId xmlns:a16="http://schemas.microsoft.com/office/drawing/2014/main" id="{8688C2CB-8FE7-F798-7B10-AD0321270120}"/>
              </a:ext>
            </a:extLst>
          </p:cNvPr>
          <p:cNvSpPr>
            <a:spLocks noGrp="1"/>
          </p:cNvSpPr>
          <p:nvPr>
            <p:ph type="ftr" sz="quarter" idx="11"/>
          </p:nvPr>
        </p:nvSpPr>
        <p:spPr/>
        <p:txBody>
          <a:bodyPr/>
          <a:lstStyle/>
          <a:p>
            <a:endParaRPr lang="it-IT" dirty="0"/>
          </a:p>
        </p:txBody>
      </p:sp>
      <p:sp>
        <p:nvSpPr>
          <p:cNvPr id="7" name="Segnaposto numero diapositiva 6">
            <a:extLst>
              <a:ext uri="{FF2B5EF4-FFF2-40B4-BE49-F238E27FC236}">
                <a16:creationId xmlns:a16="http://schemas.microsoft.com/office/drawing/2014/main" id="{07117E61-3238-F127-6A6E-26E3D1F375B0}"/>
              </a:ext>
            </a:extLst>
          </p:cNvPr>
          <p:cNvSpPr>
            <a:spLocks noGrp="1"/>
          </p:cNvSpPr>
          <p:nvPr>
            <p:ph type="sldNum" sz="quarter" idx="12"/>
          </p:nvPr>
        </p:nvSpPr>
        <p:spPr/>
        <p:txBody>
          <a:bodyPr/>
          <a:lstStyle/>
          <a:p>
            <a:fld id="{A444A1AC-F346-4483-BC63-1F4682AA29DC}" type="slidenum">
              <a:rPr lang="it-IT" smtClean="0"/>
              <a:t>‹N›</a:t>
            </a:fld>
            <a:endParaRPr lang="it-IT" dirty="0"/>
          </a:p>
        </p:txBody>
      </p:sp>
    </p:spTree>
    <p:extLst>
      <p:ext uri="{BB962C8B-B14F-4D97-AF65-F5344CB8AC3E}">
        <p14:creationId xmlns:p14="http://schemas.microsoft.com/office/powerpoint/2010/main" val="3132312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AA84B82-25D0-169F-6C1A-43C47128060E}"/>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023F0312-4DAA-B659-20F3-91AC496166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41A035AA-D7FB-8BDE-CABB-066231AE224E}"/>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86B62748-627D-6DF1-FF9E-6204266FDE5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1E60BCDB-DA6A-6CB0-73FB-64F5985C1F0E}"/>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DB3CE09-8846-010F-6229-C8A21C6AEA52}"/>
              </a:ext>
            </a:extLst>
          </p:cNvPr>
          <p:cNvSpPr>
            <a:spLocks noGrp="1"/>
          </p:cNvSpPr>
          <p:nvPr>
            <p:ph type="dt" sz="half" idx="10"/>
          </p:nvPr>
        </p:nvSpPr>
        <p:spPr/>
        <p:txBody>
          <a:bodyPr/>
          <a:lstStyle/>
          <a:p>
            <a:fld id="{F6A8FC22-633F-47D3-862A-12932C308AF8}" type="datetimeFigureOut">
              <a:rPr lang="it-IT" smtClean="0"/>
              <a:t>14/12/2025</a:t>
            </a:fld>
            <a:endParaRPr lang="it-IT" dirty="0"/>
          </a:p>
        </p:txBody>
      </p:sp>
      <p:sp>
        <p:nvSpPr>
          <p:cNvPr id="8" name="Segnaposto piè di pagina 7">
            <a:extLst>
              <a:ext uri="{FF2B5EF4-FFF2-40B4-BE49-F238E27FC236}">
                <a16:creationId xmlns:a16="http://schemas.microsoft.com/office/drawing/2014/main" id="{B402C137-EA83-972D-FE2C-A5ED53F1B253}"/>
              </a:ext>
            </a:extLst>
          </p:cNvPr>
          <p:cNvSpPr>
            <a:spLocks noGrp="1"/>
          </p:cNvSpPr>
          <p:nvPr>
            <p:ph type="ftr" sz="quarter" idx="11"/>
          </p:nvPr>
        </p:nvSpPr>
        <p:spPr/>
        <p:txBody>
          <a:bodyPr/>
          <a:lstStyle/>
          <a:p>
            <a:endParaRPr lang="it-IT" dirty="0"/>
          </a:p>
        </p:txBody>
      </p:sp>
      <p:sp>
        <p:nvSpPr>
          <p:cNvPr id="9" name="Segnaposto numero diapositiva 8">
            <a:extLst>
              <a:ext uri="{FF2B5EF4-FFF2-40B4-BE49-F238E27FC236}">
                <a16:creationId xmlns:a16="http://schemas.microsoft.com/office/drawing/2014/main" id="{B97A4FD2-B0A6-8A01-041C-69EFD4B21037}"/>
              </a:ext>
            </a:extLst>
          </p:cNvPr>
          <p:cNvSpPr>
            <a:spLocks noGrp="1"/>
          </p:cNvSpPr>
          <p:nvPr>
            <p:ph type="sldNum" sz="quarter" idx="12"/>
          </p:nvPr>
        </p:nvSpPr>
        <p:spPr/>
        <p:txBody>
          <a:bodyPr/>
          <a:lstStyle/>
          <a:p>
            <a:fld id="{A444A1AC-F346-4483-BC63-1F4682AA29DC}" type="slidenum">
              <a:rPr lang="it-IT" smtClean="0"/>
              <a:t>‹N›</a:t>
            </a:fld>
            <a:endParaRPr lang="it-IT" dirty="0"/>
          </a:p>
        </p:txBody>
      </p:sp>
    </p:spTree>
    <p:extLst>
      <p:ext uri="{BB962C8B-B14F-4D97-AF65-F5344CB8AC3E}">
        <p14:creationId xmlns:p14="http://schemas.microsoft.com/office/powerpoint/2010/main" val="2042887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BACDDE-C831-0F2A-FF61-6B58D5B79A90}"/>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CEEDE5C4-4EA9-D617-7CF7-831D8815A7B1}"/>
              </a:ext>
            </a:extLst>
          </p:cNvPr>
          <p:cNvSpPr>
            <a:spLocks noGrp="1"/>
          </p:cNvSpPr>
          <p:nvPr>
            <p:ph type="dt" sz="half" idx="10"/>
          </p:nvPr>
        </p:nvSpPr>
        <p:spPr/>
        <p:txBody>
          <a:bodyPr/>
          <a:lstStyle/>
          <a:p>
            <a:fld id="{F6A8FC22-633F-47D3-862A-12932C308AF8}" type="datetimeFigureOut">
              <a:rPr lang="it-IT" smtClean="0"/>
              <a:t>14/12/2025</a:t>
            </a:fld>
            <a:endParaRPr lang="it-IT" dirty="0"/>
          </a:p>
        </p:txBody>
      </p:sp>
      <p:sp>
        <p:nvSpPr>
          <p:cNvPr id="4" name="Segnaposto piè di pagina 3">
            <a:extLst>
              <a:ext uri="{FF2B5EF4-FFF2-40B4-BE49-F238E27FC236}">
                <a16:creationId xmlns:a16="http://schemas.microsoft.com/office/drawing/2014/main" id="{28F43BCE-A500-4D44-1C70-AB54847BA715}"/>
              </a:ext>
            </a:extLst>
          </p:cNvPr>
          <p:cNvSpPr>
            <a:spLocks noGrp="1"/>
          </p:cNvSpPr>
          <p:nvPr>
            <p:ph type="ftr" sz="quarter" idx="11"/>
          </p:nvPr>
        </p:nvSpPr>
        <p:spPr/>
        <p:txBody>
          <a:bodyPr/>
          <a:lstStyle/>
          <a:p>
            <a:endParaRPr lang="it-IT" dirty="0"/>
          </a:p>
        </p:txBody>
      </p:sp>
      <p:sp>
        <p:nvSpPr>
          <p:cNvPr id="5" name="Segnaposto numero diapositiva 4">
            <a:extLst>
              <a:ext uri="{FF2B5EF4-FFF2-40B4-BE49-F238E27FC236}">
                <a16:creationId xmlns:a16="http://schemas.microsoft.com/office/drawing/2014/main" id="{45CECD97-B6DC-67DF-5DD8-82FD48959011}"/>
              </a:ext>
            </a:extLst>
          </p:cNvPr>
          <p:cNvSpPr>
            <a:spLocks noGrp="1"/>
          </p:cNvSpPr>
          <p:nvPr>
            <p:ph type="sldNum" sz="quarter" idx="12"/>
          </p:nvPr>
        </p:nvSpPr>
        <p:spPr/>
        <p:txBody>
          <a:bodyPr/>
          <a:lstStyle/>
          <a:p>
            <a:fld id="{A444A1AC-F346-4483-BC63-1F4682AA29DC}" type="slidenum">
              <a:rPr lang="it-IT" smtClean="0"/>
              <a:t>‹N›</a:t>
            </a:fld>
            <a:endParaRPr lang="it-IT" dirty="0"/>
          </a:p>
        </p:txBody>
      </p:sp>
    </p:spTree>
    <p:extLst>
      <p:ext uri="{BB962C8B-B14F-4D97-AF65-F5344CB8AC3E}">
        <p14:creationId xmlns:p14="http://schemas.microsoft.com/office/powerpoint/2010/main" val="888039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113A80E6-9DC5-A669-6F34-55CFF19C976C}"/>
              </a:ext>
            </a:extLst>
          </p:cNvPr>
          <p:cNvSpPr>
            <a:spLocks noGrp="1"/>
          </p:cNvSpPr>
          <p:nvPr>
            <p:ph type="dt" sz="half" idx="10"/>
          </p:nvPr>
        </p:nvSpPr>
        <p:spPr/>
        <p:txBody>
          <a:bodyPr/>
          <a:lstStyle/>
          <a:p>
            <a:fld id="{F6A8FC22-633F-47D3-862A-12932C308AF8}" type="datetimeFigureOut">
              <a:rPr lang="it-IT" smtClean="0"/>
              <a:t>14/12/2025</a:t>
            </a:fld>
            <a:endParaRPr lang="it-IT" dirty="0"/>
          </a:p>
        </p:txBody>
      </p:sp>
      <p:sp>
        <p:nvSpPr>
          <p:cNvPr id="3" name="Segnaposto piè di pagina 2">
            <a:extLst>
              <a:ext uri="{FF2B5EF4-FFF2-40B4-BE49-F238E27FC236}">
                <a16:creationId xmlns:a16="http://schemas.microsoft.com/office/drawing/2014/main" id="{415F299B-D099-DBDB-879C-8A75BE3D56CC}"/>
              </a:ext>
            </a:extLst>
          </p:cNvPr>
          <p:cNvSpPr>
            <a:spLocks noGrp="1"/>
          </p:cNvSpPr>
          <p:nvPr>
            <p:ph type="ftr" sz="quarter" idx="11"/>
          </p:nvPr>
        </p:nvSpPr>
        <p:spPr/>
        <p:txBody>
          <a:bodyPr/>
          <a:lstStyle/>
          <a:p>
            <a:endParaRPr lang="it-IT" dirty="0"/>
          </a:p>
        </p:txBody>
      </p:sp>
      <p:sp>
        <p:nvSpPr>
          <p:cNvPr id="4" name="Segnaposto numero diapositiva 3">
            <a:extLst>
              <a:ext uri="{FF2B5EF4-FFF2-40B4-BE49-F238E27FC236}">
                <a16:creationId xmlns:a16="http://schemas.microsoft.com/office/drawing/2014/main" id="{41A5B592-828C-0ACD-6747-BA980A6C0F36}"/>
              </a:ext>
            </a:extLst>
          </p:cNvPr>
          <p:cNvSpPr>
            <a:spLocks noGrp="1"/>
          </p:cNvSpPr>
          <p:nvPr>
            <p:ph type="sldNum" sz="quarter" idx="12"/>
          </p:nvPr>
        </p:nvSpPr>
        <p:spPr/>
        <p:txBody>
          <a:bodyPr/>
          <a:lstStyle/>
          <a:p>
            <a:fld id="{A444A1AC-F346-4483-BC63-1F4682AA29DC}" type="slidenum">
              <a:rPr lang="it-IT" smtClean="0"/>
              <a:t>‹N›</a:t>
            </a:fld>
            <a:endParaRPr lang="it-IT" dirty="0"/>
          </a:p>
        </p:txBody>
      </p:sp>
    </p:spTree>
    <p:extLst>
      <p:ext uri="{BB962C8B-B14F-4D97-AF65-F5344CB8AC3E}">
        <p14:creationId xmlns:p14="http://schemas.microsoft.com/office/powerpoint/2010/main" val="190920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EA02D4A-BCA1-587C-187F-D5BC878FDB1C}"/>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398CA08-016B-1903-7D6B-5727538119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913ABDD0-0B9F-0E35-C946-08F4BC2595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780A3BB4-B542-9BC3-F65D-3CE7831E5602}"/>
              </a:ext>
            </a:extLst>
          </p:cNvPr>
          <p:cNvSpPr>
            <a:spLocks noGrp="1"/>
          </p:cNvSpPr>
          <p:nvPr>
            <p:ph type="dt" sz="half" idx="10"/>
          </p:nvPr>
        </p:nvSpPr>
        <p:spPr/>
        <p:txBody>
          <a:bodyPr/>
          <a:lstStyle/>
          <a:p>
            <a:fld id="{F6A8FC22-633F-47D3-862A-12932C308AF8}" type="datetimeFigureOut">
              <a:rPr lang="it-IT" smtClean="0"/>
              <a:t>14/12/2025</a:t>
            </a:fld>
            <a:endParaRPr lang="it-IT" dirty="0"/>
          </a:p>
        </p:txBody>
      </p:sp>
      <p:sp>
        <p:nvSpPr>
          <p:cNvPr id="6" name="Segnaposto piè di pagina 5">
            <a:extLst>
              <a:ext uri="{FF2B5EF4-FFF2-40B4-BE49-F238E27FC236}">
                <a16:creationId xmlns:a16="http://schemas.microsoft.com/office/drawing/2014/main" id="{5942E2DF-29FB-3242-6CAE-9E2158939393}"/>
              </a:ext>
            </a:extLst>
          </p:cNvPr>
          <p:cNvSpPr>
            <a:spLocks noGrp="1"/>
          </p:cNvSpPr>
          <p:nvPr>
            <p:ph type="ftr" sz="quarter" idx="11"/>
          </p:nvPr>
        </p:nvSpPr>
        <p:spPr/>
        <p:txBody>
          <a:bodyPr/>
          <a:lstStyle/>
          <a:p>
            <a:endParaRPr lang="it-IT" dirty="0"/>
          </a:p>
        </p:txBody>
      </p:sp>
      <p:sp>
        <p:nvSpPr>
          <p:cNvPr id="7" name="Segnaposto numero diapositiva 6">
            <a:extLst>
              <a:ext uri="{FF2B5EF4-FFF2-40B4-BE49-F238E27FC236}">
                <a16:creationId xmlns:a16="http://schemas.microsoft.com/office/drawing/2014/main" id="{A501A1A5-3143-6210-E8E8-D2746D11FC26}"/>
              </a:ext>
            </a:extLst>
          </p:cNvPr>
          <p:cNvSpPr>
            <a:spLocks noGrp="1"/>
          </p:cNvSpPr>
          <p:nvPr>
            <p:ph type="sldNum" sz="quarter" idx="12"/>
          </p:nvPr>
        </p:nvSpPr>
        <p:spPr/>
        <p:txBody>
          <a:bodyPr/>
          <a:lstStyle/>
          <a:p>
            <a:fld id="{A444A1AC-F346-4483-BC63-1F4682AA29DC}" type="slidenum">
              <a:rPr lang="it-IT" smtClean="0"/>
              <a:t>‹N›</a:t>
            </a:fld>
            <a:endParaRPr lang="it-IT" dirty="0"/>
          </a:p>
        </p:txBody>
      </p:sp>
    </p:spTree>
    <p:extLst>
      <p:ext uri="{BB962C8B-B14F-4D97-AF65-F5344CB8AC3E}">
        <p14:creationId xmlns:p14="http://schemas.microsoft.com/office/powerpoint/2010/main" val="2394695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87AF5E-7471-1992-21D3-F14398BE6EC9}"/>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08AA5DC-B3F0-C58C-12B3-2055BC9D21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dirty="0"/>
          </a:p>
        </p:txBody>
      </p:sp>
      <p:sp>
        <p:nvSpPr>
          <p:cNvPr id="4" name="Segnaposto testo 3">
            <a:extLst>
              <a:ext uri="{FF2B5EF4-FFF2-40B4-BE49-F238E27FC236}">
                <a16:creationId xmlns:a16="http://schemas.microsoft.com/office/drawing/2014/main" id="{AB769B45-BBA2-C66E-00C0-40E4032FA8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5371C6E8-0706-158B-BE14-C0F6CAAA94FC}"/>
              </a:ext>
            </a:extLst>
          </p:cNvPr>
          <p:cNvSpPr>
            <a:spLocks noGrp="1"/>
          </p:cNvSpPr>
          <p:nvPr>
            <p:ph type="dt" sz="half" idx="10"/>
          </p:nvPr>
        </p:nvSpPr>
        <p:spPr/>
        <p:txBody>
          <a:bodyPr/>
          <a:lstStyle/>
          <a:p>
            <a:fld id="{F6A8FC22-633F-47D3-862A-12932C308AF8}" type="datetimeFigureOut">
              <a:rPr lang="it-IT" smtClean="0"/>
              <a:t>14/12/2025</a:t>
            </a:fld>
            <a:endParaRPr lang="it-IT" dirty="0"/>
          </a:p>
        </p:txBody>
      </p:sp>
      <p:sp>
        <p:nvSpPr>
          <p:cNvPr id="6" name="Segnaposto piè di pagina 5">
            <a:extLst>
              <a:ext uri="{FF2B5EF4-FFF2-40B4-BE49-F238E27FC236}">
                <a16:creationId xmlns:a16="http://schemas.microsoft.com/office/drawing/2014/main" id="{DF98258E-0FEF-6F68-7368-BCBDDA13A049}"/>
              </a:ext>
            </a:extLst>
          </p:cNvPr>
          <p:cNvSpPr>
            <a:spLocks noGrp="1"/>
          </p:cNvSpPr>
          <p:nvPr>
            <p:ph type="ftr" sz="quarter" idx="11"/>
          </p:nvPr>
        </p:nvSpPr>
        <p:spPr/>
        <p:txBody>
          <a:bodyPr/>
          <a:lstStyle/>
          <a:p>
            <a:endParaRPr lang="it-IT" dirty="0"/>
          </a:p>
        </p:txBody>
      </p:sp>
      <p:sp>
        <p:nvSpPr>
          <p:cNvPr id="7" name="Segnaposto numero diapositiva 6">
            <a:extLst>
              <a:ext uri="{FF2B5EF4-FFF2-40B4-BE49-F238E27FC236}">
                <a16:creationId xmlns:a16="http://schemas.microsoft.com/office/drawing/2014/main" id="{BF300446-87B3-070D-5E7D-B5B7ADBF9BCA}"/>
              </a:ext>
            </a:extLst>
          </p:cNvPr>
          <p:cNvSpPr>
            <a:spLocks noGrp="1"/>
          </p:cNvSpPr>
          <p:nvPr>
            <p:ph type="sldNum" sz="quarter" idx="12"/>
          </p:nvPr>
        </p:nvSpPr>
        <p:spPr/>
        <p:txBody>
          <a:bodyPr/>
          <a:lstStyle/>
          <a:p>
            <a:fld id="{A444A1AC-F346-4483-BC63-1F4682AA29DC}" type="slidenum">
              <a:rPr lang="it-IT" smtClean="0"/>
              <a:t>‹N›</a:t>
            </a:fld>
            <a:endParaRPr lang="it-IT" dirty="0"/>
          </a:p>
        </p:txBody>
      </p:sp>
    </p:spTree>
    <p:extLst>
      <p:ext uri="{BB962C8B-B14F-4D97-AF65-F5344CB8AC3E}">
        <p14:creationId xmlns:p14="http://schemas.microsoft.com/office/powerpoint/2010/main" val="1758477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620294FC-C9A1-D517-7549-84C6ADC60D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15017D4-6379-09A9-0FDE-65D946589E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7E5B219-4B5A-A8C0-1060-493AB5A57F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A8FC22-633F-47D3-862A-12932C308AF8}" type="datetimeFigureOut">
              <a:rPr lang="it-IT" smtClean="0"/>
              <a:t>14/12/2025</a:t>
            </a:fld>
            <a:endParaRPr lang="it-IT" dirty="0"/>
          </a:p>
        </p:txBody>
      </p:sp>
      <p:sp>
        <p:nvSpPr>
          <p:cNvPr id="5" name="Segnaposto piè di pagina 4">
            <a:extLst>
              <a:ext uri="{FF2B5EF4-FFF2-40B4-BE49-F238E27FC236}">
                <a16:creationId xmlns:a16="http://schemas.microsoft.com/office/drawing/2014/main" id="{EEC4D3EF-7C1C-72F9-0075-ADA38375EB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dirty="0"/>
          </a:p>
        </p:txBody>
      </p:sp>
      <p:sp>
        <p:nvSpPr>
          <p:cNvPr id="6" name="Segnaposto numero diapositiva 5">
            <a:extLst>
              <a:ext uri="{FF2B5EF4-FFF2-40B4-BE49-F238E27FC236}">
                <a16:creationId xmlns:a16="http://schemas.microsoft.com/office/drawing/2014/main" id="{84C29ECA-84D8-4F3E-C94F-C2EBFC2211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44A1AC-F346-4483-BC63-1F4682AA29DC}" type="slidenum">
              <a:rPr lang="it-IT" smtClean="0"/>
              <a:t>‹N›</a:t>
            </a:fld>
            <a:endParaRPr lang="it-IT" dirty="0"/>
          </a:p>
        </p:txBody>
      </p:sp>
    </p:spTree>
    <p:extLst>
      <p:ext uri="{BB962C8B-B14F-4D97-AF65-F5344CB8AC3E}">
        <p14:creationId xmlns:p14="http://schemas.microsoft.com/office/powerpoint/2010/main" val="21291044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20926DA-EA3E-A59C-4447-D1984F2B48BA}"/>
              </a:ext>
            </a:extLst>
          </p:cNvPr>
          <p:cNvSpPr>
            <a:spLocks noGrp="1"/>
          </p:cNvSpPr>
          <p:nvPr>
            <p:ph type="ctrTitle"/>
          </p:nvPr>
        </p:nvSpPr>
        <p:spPr/>
        <p:txBody>
          <a:bodyPr/>
          <a:lstStyle/>
          <a:p>
            <a:endParaRPr lang="it-IT" dirty="0"/>
          </a:p>
        </p:txBody>
      </p:sp>
      <p:sp>
        <p:nvSpPr>
          <p:cNvPr id="3" name="Sottotitolo 2">
            <a:extLst>
              <a:ext uri="{FF2B5EF4-FFF2-40B4-BE49-F238E27FC236}">
                <a16:creationId xmlns:a16="http://schemas.microsoft.com/office/drawing/2014/main" id="{595A3808-5388-9587-B3B0-E5D1AA1CAF2F}"/>
              </a:ext>
            </a:extLst>
          </p:cNvPr>
          <p:cNvSpPr>
            <a:spLocks noGrp="1"/>
          </p:cNvSpPr>
          <p:nvPr>
            <p:ph type="subTitle" idx="1"/>
          </p:nvPr>
        </p:nvSpPr>
        <p:spPr/>
        <p:txBody>
          <a:bodyPr/>
          <a:lstStyle/>
          <a:p>
            <a:endParaRPr lang="it-IT" dirty="0"/>
          </a:p>
        </p:txBody>
      </p:sp>
      <p:pic>
        <p:nvPicPr>
          <p:cNvPr id="5" name="Immagine 4">
            <a:extLst>
              <a:ext uri="{FF2B5EF4-FFF2-40B4-BE49-F238E27FC236}">
                <a16:creationId xmlns:a16="http://schemas.microsoft.com/office/drawing/2014/main" id="{02E04D41-DF65-8BCC-5C58-AAD0D26127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9440786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60080E-A5BC-372D-5D26-D15E61B57685}"/>
            </a:ext>
          </a:extLst>
        </p:cNvPr>
        <p:cNvGrpSpPr/>
        <p:nvPr/>
      </p:nvGrpSpPr>
      <p:grpSpPr>
        <a:xfrm>
          <a:off x="0" y="0"/>
          <a:ext cx="0" cy="0"/>
          <a:chOff x="0" y="0"/>
          <a:chExt cx="0" cy="0"/>
        </a:xfrm>
      </p:grpSpPr>
      <p:sp>
        <p:nvSpPr>
          <p:cNvPr id="4" name="Titolo 1">
            <a:extLst>
              <a:ext uri="{FF2B5EF4-FFF2-40B4-BE49-F238E27FC236}">
                <a16:creationId xmlns:a16="http://schemas.microsoft.com/office/drawing/2014/main" id="{007B6580-8EC7-CB46-7A19-B6E7AC686BF8}"/>
              </a:ext>
            </a:extLst>
          </p:cNvPr>
          <p:cNvSpPr>
            <a:spLocks noGrp="1"/>
          </p:cNvSpPr>
          <p:nvPr>
            <p:ph type="title"/>
          </p:nvPr>
        </p:nvSpPr>
        <p:spPr>
          <a:xfrm>
            <a:off x="838200" y="757382"/>
            <a:ext cx="10515600" cy="933306"/>
          </a:xfrm>
        </p:spPr>
        <p:txBody>
          <a:bodyPr>
            <a:normAutofit/>
          </a:bodyPr>
          <a:lstStyle/>
          <a:p>
            <a:pPr algn="ctr"/>
            <a:r>
              <a:rPr lang="it-IT" sz="4800" b="1" dirty="0"/>
              <a:t>RADIOGRAFIA DEI TRAFFICI ILLEGALI</a:t>
            </a:r>
          </a:p>
        </p:txBody>
      </p:sp>
      <p:sp>
        <p:nvSpPr>
          <p:cNvPr id="5" name="Segnaposto contenuto 2">
            <a:extLst>
              <a:ext uri="{FF2B5EF4-FFF2-40B4-BE49-F238E27FC236}">
                <a16:creationId xmlns:a16="http://schemas.microsoft.com/office/drawing/2014/main" id="{976101D8-A484-B3B6-AC47-BB67897AA4A3}"/>
              </a:ext>
            </a:extLst>
          </p:cNvPr>
          <p:cNvSpPr>
            <a:spLocks noGrp="1"/>
          </p:cNvSpPr>
          <p:nvPr>
            <p:ph idx="1"/>
          </p:nvPr>
        </p:nvSpPr>
        <p:spPr>
          <a:xfrm>
            <a:off x="838200" y="1602658"/>
            <a:ext cx="10515600" cy="3972232"/>
          </a:xfrm>
        </p:spPr>
        <p:txBody>
          <a:bodyPr>
            <a:normAutofit fontScale="85000" lnSpcReduction="20000"/>
          </a:bodyPr>
          <a:lstStyle/>
          <a:p>
            <a:pPr algn="just">
              <a:lnSpc>
                <a:spcPct val="107000"/>
              </a:lnSpc>
              <a:spcAft>
                <a:spcPts val="800"/>
              </a:spcAft>
            </a:pPr>
            <a:r>
              <a:rPr lang="it-IT" b="1" kern="0" dirty="0">
                <a:latin typeface="Calibri" panose="020F0502020204030204" pitchFamily="34" charset="0"/>
                <a:ea typeface="Calibri" panose="020F0502020204030204" pitchFamily="34" charset="0"/>
                <a:cs typeface="Calibri" panose="020F0502020204030204" pitchFamily="34" charset="0"/>
              </a:rPr>
              <a:t>42 </a:t>
            </a:r>
            <a:r>
              <a:rPr lang="it-IT" kern="0" dirty="0">
                <a:latin typeface="Calibri" panose="020F0502020204030204" pitchFamily="34" charset="0"/>
                <a:ea typeface="Calibri" panose="020F0502020204030204" pitchFamily="34" charset="0"/>
                <a:cs typeface="Calibri" panose="020F0502020204030204" pitchFamily="34" charset="0"/>
              </a:rPr>
              <a:t>tra il 2024 e aprile 2025 le inchieste per attività organizzata di traffico illecito di rifiuti monitorate da Legambiente; </a:t>
            </a:r>
            <a:r>
              <a:rPr lang="it-IT" b="1" kern="0" dirty="0">
                <a:latin typeface="Calibri" panose="020F0502020204030204" pitchFamily="34" charset="0"/>
                <a:ea typeface="Calibri" panose="020F0502020204030204" pitchFamily="34" charset="0"/>
                <a:cs typeface="Calibri" panose="020F0502020204030204" pitchFamily="34" charset="0"/>
              </a:rPr>
              <a:t>640</a:t>
            </a:r>
            <a:r>
              <a:rPr lang="it-IT" kern="0" dirty="0">
                <a:latin typeface="Calibri" panose="020F0502020204030204" pitchFamily="34" charset="0"/>
                <a:ea typeface="Calibri" panose="020F0502020204030204" pitchFamily="34" charset="0"/>
                <a:cs typeface="Calibri" panose="020F0502020204030204" pitchFamily="34" charset="0"/>
              </a:rPr>
              <a:t> quelle registrate dal febbraio 2002 (prima applicazione dell’attuale art. 452 </a:t>
            </a:r>
            <a:r>
              <a:rPr lang="it-IT" i="1" kern="0" dirty="0">
                <a:latin typeface="Calibri" panose="020F0502020204030204" pitchFamily="34" charset="0"/>
                <a:ea typeface="Calibri" panose="020F0502020204030204" pitchFamily="34" charset="0"/>
                <a:cs typeface="Calibri" panose="020F0502020204030204" pitchFamily="34" charset="0"/>
              </a:rPr>
              <a:t>quaterdecies </a:t>
            </a:r>
            <a:r>
              <a:rPr lang="it-IT" kern="0" dirty="0">
                <a:latin typeface="Calibri" panose="020F0502020204030204" pitchFamily="34" charset="0"/>
                <a:ea typeface="Calibri" panose="020F0502020204030204" pitchFamily="34" charset="0"/>
                <a:cs typeface="Calibri" panose="020F0502020204030204" pitchFamily="34" charset="0"/>
              </a:rPr>
              <a:t>del Codice penale),</a:t>
            </a:r>
            <a:r>
              <a:rPr lang="it-IT" kern="100" dirty="0">
                <a:latin typeface="Calibri" panose="020F0502020204030204" pitchFamily="34" charset="0"/>
                <a:ea typeface="Calibri" panose="020F0502020204030204" pitchFamily="34" charset="0"/>
                <a:cs typeface="Calibri" panose="020F0502020204030204" pitchFamily="34" charset="0"/>
              </a:rPr>
              <a:t> </a:t>
            </a:r>
            <a:r>
              <a:rPr lang="it-IT" kern="0" dirty="0">
                <a:latin typeface="Calibri" panose="020F0502020204030204" pitchFamily="34" charset="0"/>
                <a:ea typeface="Calibri" panose="020F0502020204030204" pitchFamily="34" charset="0"/>
                <a:cs typeface="Calibri" panose="020F0502020204030204" pitchFamily="34" charset="0"/>
              </a:rPr>
              <a:t>con </a:t>
            </a:r>
            <a:r>
              <a:rPr lang="it-IT" b="1" kern="0" dirty="0">
                <a:latin typeface="Calibri" panose="020F0502020204030204" pitchFamily="34" charset="0"/>
                <a:ea typeface="Calibri" panose="020F0502020204030204" pitchFamily="34" charset="0"/>
                <a:cs typeface="Calibri" panose="020F0502020204030204" pitchFamily="34" charset="0"/>
              </a:rPr>
              <a:t>3.674</a:t>
            </a:r>
            <a:r>
              <a:rPr lang="it-IT" kern="0" dirty="0">
                <a:latin typeface="Calibri" panose="020F0502020204030204" pitchFamily="34" charset="0"/>
                <a:ea typeface="Calibri" panose="020F0502020204030204" pitchFamily="34" charset="0"/>
                <a:cs typeface="Calibri" panose="020F0502020204030204" pitchFamily="34" charset="0"/>
              </a:rPr>
              <a:t> arresti, </a:t>
            </a:r>
            <a:r>
              <a:rPr lang="it-IT" b="1" kern="0" dirty="0">
                <a:latin typeface="Calibri" panose="020F0502020204030204" pitchFamily="34" charset="0"/>
                <a:ea typeface="Calibri" panose="020F0502020204030204" pitchFamily="34" charset="0"/>
                <a:cs typeface="Calibri" panose="020F0502020204030204" pitchFamily="34" charset="0"/>
              </a:rPr>
              <a:t>11.130</a:t>
            </a:r>
            <a:r>
              <a:rPr lang="it-IT" kern="0" dirty="0">
                <a:latin typeface="Calibri" panose="020F0502020204030204" pitchFamily="34" charset="0"/>
                <a:ea typeface="Calibri" panose="020F0502020204030204" pitchFamily="34" charset="0"/>
                <a:cs typeface="Calibri" panose="020F0502020204030204" pitchFamily="34" charset="0"/>
              </a:rPr>
              <a:t> denunce, </a:t>
            </a:r>
            <a:r>
              <a:rPr lang="it-IT" b="1" kern="0" dirty="0">
                <a:latin typeface="Calibri" panose="020F0502020204030204" pitchFamily="34" charset="0"/>
                <a:ea typeface="Calibri" panose="020F0502020204030204" pitchFamily="34" charset="0"/>
                <a:cs typeface="Calibri" panose="020F0502020204030204" pitchFamily="34" charset="0"/>
              </a:rPr>
              <a:t>1.774</a:t>
            </a:r>
            <a:r>
              <a:rPr lang="it-IT" kern="0" dirty="0">
                <a:latin typeface="Calibri" panose="020F0502020204030204" pitchFamily="34" charset="0"/>
                <a:ea typeface="Calibri" panose="020F0502020204030204" pitchFamily="34" charset="0"/>
                <a:cs typeface="Calibri" panose="020F0502020204030204" pitchFamily="34" charset="0"/>
              </a:rPr>
              <a:t> aziende coinvolte. </a:t>
            </a:r>
          </a:p>
          <a:p>
            <a:pPr algn="just">
              <a:lnSpc>
                <a:spcPct val="107000"/>
              </a:lnSpc>
              <a:spcAft>
                <a:spcPts val="800"/>
              </a:spcAft>
            </a:pPr>
            <a:r>
              <a:rPr lang="it-IT" kern="0" dirty="0">
                <a:latin typeface="Calibri" panose="020F0502020204030204" pitchFamily="34" charset="0"/>
                <a:ea typeface="Calibri" panose="020F0502020204030204" pitchFamily="34" charset="0"/>
                <a:cs typeface="Calibri" panose="020F0502020204030204" pitchFamily="34" charset="0"/>
              </a:rPr>
              <a:t>In </a:t>
            </a:r>
            <a:r>
              <a:rPr lang="it-IT" b="1" kern="0" dirty="0">
                <a:latin typeface="Calibri" panose="020F0502020204030204" pitchFamily="34" charset="0"/>
                <a:ea typeface="Calibri" panose="020F0502020204030204" pitchFamily="34" charset="0"/>
                <a:cs typeface="Calibri" panose="020F0502020204030204" pitchFamily="34" charset="0"/>
              </a:rPr>
              <a:t>329</a:t>
            </a:r>
            <a:r>
              <a:rPr lang="it-IT" kern="0" dirty="0">
                <a:latin typeface="Calibri" panose="020F0502020204030204" pitchFamily="34" charset="0"/>
                <a:ea typeface="Calibri" panose="020F0502020204030204" pitchFamily="34" charset="0"/>
                <a:cs typeface="Calibri" panose="020F0502020204030204" pitchFamily="34" charset="0"/>
              </a:rPr>
              <a:t> inchieste (pari al </a:t>
            </a:r>
            <a:r>
              <a:rPr lang="it-IT" b="1" kern="0" dirty="0">
                <a:latin typeface="Calibri" panose="020F0502020204030204" pitchFamily="34" charset="0"/>
                <a:ea typeface="Calibri" panose="020F0502020204030204" pitchFamily="34" charset="0"/>
                <a:cs typeface="Calibri" panose="020F0502020204030204" pitchFamily="34" charset="0"/>
              </a:rPr>
              <a:t>51,4%</a:t>
            </a:r>
            <a:r>
              <a:rPr lang="it-IT" kern="0" dirty="0">
                <a:latin typeface="Calibri" panose="020F0502020204030204" pitchFamily="34" charset="0"/>
                <a:ea typeface="Calibri" panose="020F0502020204030204" pitchFamily="34" charset="0"/>
                <a:cs typeface="Calibri" panose="020F0502020204030204" pitchFamily="34" charset="0"/>
              </a:rPr>
              <a:t> del totale) è stato possibile ricostruire il totale dei rifiuti sequestrati, pari a </a:t>
            </a:r>
            <a:r>
              <a:rPr lang="it-IT" b="1" kern="0" dirty="0">
                <a:latin typeface="Calibri" panose="020F0502020204030204" pitchFamily="34" charset="0"/>
                <a:ea typeface="Calibri" panose="020F0502020204030204" pitchFamily="34" charset="0"/>
                <a:cs typeface="Calibri" panose="020F0502020204030204" pitchFamily="34" charset="0"/>
              </a:rPr>
              <a:t>61,030</a:t>
            </a:r>
            <a:r>
              <a:rPr lang="it-IT" kern="0" dirty="0">
                <a:latin typeface="Calibri" panose="020F0502020204030204" pitchFamily="34" charset="0"/>
                <a:ea typeface="Calibri" panose="020F0502020204030204" pitchFamily="34" charset="0"/>
                <a:cs typeface="Calibri" panose="020F0502020204030204" pitchFamily="34" charset="0"/>
              </a:rPr>
              <a:t> milioni di tonnellate: per il </a:t>
            </a:r>
            <a:r>
              <a:rPr lang="it-IT" b="1" kern="0" dirty="0">
                <a:latin typeface="Calibri" panose="020F0502020204030204" pitchFamily="34" charset="0"/>
                <a:ea typeface="Calibri" panose="020F0502020204030204" pitchFamily="34" charset="0"/>
                <a:cs typeface="Calibri" panose="020F0502020204030204" pitchFamily="34" charset="0"/>
              </a:rPr>
              <a:t>40,1%</a:t>
            </a:r>
            <a:r>
              <a:rPr lang="it-IT" kern="0" dirty="0">
                <a:latin typeface="Calibri" panose="020F0502020204030204" pitchFamily="34" charset="0"/>
                <a:ea typeface="Calibri" panose="020F0502020204030204" pitchFamily="34" charset="0"/>
                <a:cs typeface="Calibri" panose="020F0502020204030204" pitchFamily="34" charset="0"/>
              </a:rPr>
              <a:t> si tratta di fanghi di depurazione e per il </a:t>
            </a:r>
            <a:r>
              <a:rPr lang="it-IT" b="1" kern="0" dirty="0">
                <a:latin typeface="Calibri" panose="020F0502020204030204" pitchFamily="34" charset="0"/>
                <a:ea typeface="Calibri" panose="020F0502020204030204" pitchFamily="34" charset="0"/>
                <a:cs typeface="Calibri" panose="020F0502020204030204" pitchFamily="34" charset="0"/>
              </a:rPr>
              <a:t>39,5%</a:t>
            </a:r>
            <a:r>
              <a:rPr lang="it-IT" kern="0" dirty="0">
                <a:latin typeface="Calibri" panose="020F0502020204030204" pitchFamily="34" charset="0"/>
                <a:ea typeface="Calibri" panose="020F0502020204030204" pitchFamily="34" charset="0"/>
                <a:cs typeface="Calibri" panose="020F0502020204030204" pitchFamily="34" charset="0"/>
              </a:rPr>
              <a:t> di rifiuti industriali misti.</a:t>
            </a:r>
          </a:p>
          <a:p>
            <a:pPr algn="just">
              <a:lnSpc>
                <a:spcPct val="107000"/>
              </a:lnSpc>
              <a:spcAft>
                <a:spcPts val="800"/>
              </a:spcAft>
            </a:pPr>
            <a:r>
              <a:rPr lang="it-IT" kern="0" dirty="0">
                <a:latin typeface="Calibri" panose="020F0502020204030204" pitchFamily="34" charset="0"/>
                <a:ea typeface="Calibri" panose="020F0502020204030204" pitchFamily="34" charset="0"/>
                <a:cs typeface="Calibri" panose="020F0502020204030204" pitchFamily="34" charset="0"/>
              </a:rPr>
              <a:t>Le </a:t>
            </a:r>
            <a:r>
              <a:rPr lang="it-IT" b="1" kern="0" dirty="0">
                <a:latin typeface="Calibri" panose="020F0502020204030204" pitchFamily="34" charset="0"/>
                <a:ea typeface="Calibri" panose="020F0502020204030204" pitchFamily="34" charset="0"/>
                <a:cs typeface="Calibri" panose="020F0502020204030204" pitchFamily="34" charset="0"/>
              </a:rPr>
              <a:t>470.570</a:t>
            </a:r>
            <a:r>
              <a:rPr lang="it-IT" kern="0" dirty="0">
                <a:latin typeface="Calibri" panose="020F0502020204030204" pitchFamily="34" charset="0"/>
                <a:ea typeface="Calibri" panose="020F0502020204030204" pitchFamily="34" charset="0"/>
                <a:cs typeface="Calibri" panose="020F0502020204030204" pitchFamily="34" charset="0"/>
              </a:rPr>
              <a:t> tonnellate sequestrate in 24 delle 42 inchieste censite per questo Rapporto sono equivalenti a </a:t>
            </a:r>
            <a:r>
              <a:rPr lang="it-IT" b="1" kern="0" dirty="0">
                <a:latin typeface="Calibri" panose="020F0502020204030204" pitchFamily="34" charset="0"/>
                <a:ea typeface="Calibri" panose="020F0502020204030204" pitchFamily="34" charset="0"/>
                <a:cs typeface="Calibri" panose="020F0502020204030204" pitchFamily="34" charset="0"/>
              </a:rPr>
              <a:t>18.762 tir, </a:t>
            </a:r>
            <a:r>
              <a:rPr lang="it-IT" kern="0" dirty="0">
                <a:latin typeface="Calibri" panose="020F0502020204030204" pitchFamily="34" charset="0"/>
                <a:ea typeface="Calibri" panose="020F0502020204030204" pitchFamily="34" charset="0"/>
                <a:cs typeface="Calibri" panose="020F0502020204030204" pitchFamily="34" charset="0"/>
              </a:rPr>
              <a:t>per una coda di 255 chilometri,</a:t>
            </a:r>
            <a:r>
              <a:rPr lang="it-IT" kern="100" dirty="0">
                <a:latin typeface="Calibri" panose="020F0502020204030204" pitchFamily="34" charset="0"/>
                <a:ea typeface="Calibri" panose="020F0502020204030204" pitchFamily="34" charset="0"/>
                <a:cs typeface="Calibri" panose="020F0502020204030204" pitchFamily="34" charset="0"/>
              </a:rPr>
              <a:t> </a:t>
            </a:r>
            <a:r>
              <a:rPr lang="it-IT" kern="0" dirty="0">
                <a:latin typeface="Calibri" panose="020F0502020204030204" pitchFamily="34" charset="0"/>
                <a:ea typeface="Calibri" panose="020F0502020204030204" pitchFamily="34" charset="0"/>
                <a:cs typeface="Calibri" panose="020F0502020204030204" pitchFamily="34" charset="0"/>
              </a:rPr>
              <a:t>poco più della distanza tra Foggia e Cosenza.</a:t>
            </a:r>
            <a:endParaRPr lang="it-IT" dirty="0"/>
          </a:p>
        </p:txBody>
      </p:sp>
    </p:spTree>
    <p:extLst>
      <p:ext uri="{BB962C8B-B14F-4D97-AF65-F5344CB8AC3E}">
        <p14:creationId xmlns:p14="http://schemas.microsoft.com/office/powerpoint/2010/main" val="2515546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4EFDD5-1CCA-B46E-36AD-1A15F9CF84C5}"/>
            </a:ext>
          </a:extLst>
        </p:cNvPr>
        <p:cNvGrpSpPr/>
        <p:nvPr/>
      </p:nvGrpSpPr>
      <p:grpSpPr>
        <a:xfrm>
          <a:off x="0" y="0"/>
          <a:ext cx="0" cy="0"/>
          <a:chOff x="0" y="0"/>
          <a:chExt cx="0" cy="0"/>
        </a:xfrm>
      </p:grpSpPr>
      <p:sp>
        <p:nvSpPr>
          <p:cNvPr id="4" name="Segnaposto contenuto 2">
            <a:extLst>
              <a:ext uri="{FF2B5EF4-FFF2-40B4-BE49-F238E27FC236}">
                <a16:creationId xmlns:a16="http://schemas.microsoft.com/office/drawing/2014/main" id="{D8D1F399-48D9-160A-863B-DBF37F13C820}"/>
              </a:ext>
            </a:extLst>
          </p:cNvPr>
          <p:cNvSpPr>
            <a:spLocks noGrp="1"/>
          </p:cNvSpPr>
          <p:nvPr>
            <p:ph idx="1"/>
          </p:nvPr>
        </p:nvSpPr>
        <p:spPr>
          <a:xfrm>
            <a:off x="462116" y="1366684"/>
            <a:ext cx="11316928" cy="4109884"/>
          </a:xfrm>
        </p:spPr>
        <p:txBody>
          <a:bodyPr>
            <a:normAutofit fontScale="92500"/>
          </a:bodyPr>
          <a:lstStyle/>
          <a:p>
            <a:pPr algn="just">
              <a:lnSpc>
                <a:spcPct val="107000"/>
              </a:lnSpc>
              <a:spcAft>
                <a:spcPts val="800"/>
              </a:spcAft>
            </a:pPr>
            <a:r>
              <a:rPr lang="it-IT" b="1" kern="0" dirty="0">
                <a:latin typeface="Calibri" panose="020F0502020204030204" pitchFamily="34" charset="0"/>
                <a:ea typeface="Calibri" panose="020F0502020204030204" pitchFamily="34" charset="0"/>
                <a:cs typeface="Calibri" panose="020F0502020204030204" pitchFamily="34" charset="0"/>
              </a:rPr>
              <a:t>7.222 </a:t>
            </a:r>
            <a:r>
              <a:rPr lang="it-IT" kern="0" dirty="0">
                <a:latin typeface="Calibri" panose="020F0502020204030204" pitchFamily="34" charset="0"/>
                <a:ea typeface="Calibri" panose="020F0502020204030204" pitchFamily="34" charset="0"/>
                <a:cs typeface="Calibri" panose="020F0502020204030204" pitchFamily="34" charset="0"/>
              </a:rPr>
              <a:t>reati</a:t>
            </a:r>
            <a:r>
              <a:rPr lang="it-IT" b="1" kern="0" dirty="0">
                <a:latin typeface="Calibri" panose="020F0502020204030204" pitchFamily="34" charset="0"/>
                <a:ea typeface="Calibri" panose="020F0502020204030204" pitchFamily="34" charset="0"/>
                <a:cs typeface="Calibri" panose="020F0502020204030204" pitchFamily="34" charset="0"/>
              </a:rPr>
              <a:t> </a:t>
            </a:r>
            <a:r>
              <a:rPr lang="it-IT" kern="0" dirty="0">
                <a:latin typeface="Calibri" panose="020F0502020204030204" pitchFamily="34" charset="0"/>
                <a:ea typeface="Calibri" panose="020F0502020204030204" pitchFamily="34" charset="0"/>
                <a:cs typeface="Calibri" panose="020F0502020204030204" pitchFamily="34" charset="0"/>
              </a:rPr>
              <a:t>(+9,7% sul</a:t>
            </a:r>
            <a:r>
              <a:rPr lang="it-IT" b="1" kern="0" dirty="0">
                <a:latin typeface="Calibri" panose="020F0502020204030204" pitchFamily="34" charset="0"/>
                <a:ea typeface="Calibri" panose="020F0502020204030204" pitchFamily="34" charset="0"/>
                <a:cs typeface="Calibri" panose="020F0502020204030204" pitchFamily="34" charset="0"/>
              </a:rPr>
              <a:t> </a:t>
            </a:r>
            <a:r>
              <a:rPr lang="it-IT" kern="0" dirty="0">
                <a:latin typeface="Calibri" panose="020F0502020204030204" pitchFamily="34" charset="0"/>
                <a:ea typeface="Calibri" panose="020F0502020204030204" pitchFamily="34" charset="0"/>
                <a:cs typeface="Calibri" panose="020F0502020204030204" pitchFamily="34" charset="0"/>
              </a:rPr>
              <a:t>2022) nonostante una leggera flessione dei controlli (-3,4%), con 6.333 persone</a:t>
            </a:r>
            <a:r>
              <a:rPr lang="it-IT" kern="100" dirty="0">
                <a:latin typeface="Calibri" panose="020F0502020204030204" pitchFamily="34" charset="0"/>
                <a:ea typeface="Calibri" panose="020F0502020204030204" pitchFamily="34" charset="0"/>
                <a:cs typeface="Calibri" panose="020F0502020204030204" pitchFamily="34" charset="0"/>
              </a:rPr>
              <a:t> </a:t>
            </a:r>
            <a:r>
              <a:rPr lang="it-IT" kern="0" dirty="0">
                <a:latin typeface="Calibri" panose="020F0502020204030204" pitchFamily="34" charset="0"/>
                <a:ea typeface="Calibri" panose="020F0502020204030204" pitchFamily="34" charset="0"/>
                <a:cs typeface="Calibri" panose="020F0502020204030204" pitchFamily="34" charset="0"/>
              </a:rPr>
              <a:t>denunciate (+17,5%) e 40 arresti (erano stati 19 nel 2023 e 12 nel</a:t>
            </a:r>
            <a:r>
              <a:rPr lang="it-IT" kern="100" dirty="0">
                <a:latin typeface="Calibri" panose="020F0502020204030204" pitchFamily="34" charset="0"/>
                <a:ea typeface="Calibri" panose="020F0502020204030204" pitchFamily="34" charset="0"/>
                <a:cs typeface="Calibri" panose="020F0502020204030204" pitchFamily="34" charset="0"/>
              </a:rPr>
              <a:t> </a:t>
            </a:r>
            <a:r>
              <a:rPr lang="it-IT" kern="0" dirty="0">
                <a:latin typeface="Calibri" panose="020F0502020204030204" pitchFamily="34" charset="0"/>
                <a:ea typeface="Calibri" panose="020F0502020204030204" pitchFamily="34" charset="0"/>
                <a:cs typeface="Calibri" panose="020F0502020204030204" pitchFamily="34" charset="0"/>
              </a:rPr>
              <a:t>2022).</a:t>
            </a:r>
          </a:p>
          <a:p>
            <a:pPr algn="just">
              <a:lnSpc>
                <a:spcPct val="107000"/>
              </a:lnSpc>
              <a:spcAft>
                <a:spcPts val="800"/>
              </a:spcAft>
            </a:pPr>
            <a:r>
              <a:rPr lang="it-IT" b="1" kern="0" dirty="0">
                <a:latin typeface="Calibri" panose="020F0502020204030204" pitchFamily="34" charset="0"/>
                <a:ea typeface="Calibri" panose="020F0502020204030204" pitchFamily="34" charset="0"/>
                <a:cs typeface="Calibri" panose="020F0502020204030204" pitchFamily="34" charset="0"/>
              </a:rPr>
              <a:t>Sicilia </a:t>
            </a:r>
            <a:r>
              <a:rPr lang="it-IT" kern="0" dirty="0">
                <a:latin typeface="Calibri" panose="020F0502020204030204" pitchFamily="34" charset="0"/>
                <a:ea typeface="Calibri" panose="020F0502020204030204" pitchFamily="34" charset="0"/>
                <a:cs typeface="Calibri" panose="020F0502020204030204" pitchFamily="34" charset="0"/>
              </a:rPr>
              <a:t>in testa alla classifica regionale anche nel 2024, (1.015 reati, pari al 14,1% del totale nazionale), seguita dalla Puglia  (9,7%) e dalla Liguria (9,2%). </a:t>
            </a:r>
          </a:p>
          <a:p>
            <a:pPr algn="just">
              <a:lnSpc>
                <a:spcPct val="107000"/>
              </a:lnSpc>
              <a:spcAft>
                <a:spcPts val="800"/>
              </a:spcAft>
            </a:pPr>
            <a:r>
              <a:rPr lang="it-IT" kern="0" dirty="0">
                <a:latin typeface="Calibri" panose="020F0502020204030204" pitchFamily="34" charset="0"/>
                <a:ea typeface="Calibri" panose="020F0502020204030204" pitchFamily="34" charset="0"/>
                <a:cs typeface="Calibri" panose="020F0502020204030204" pitchFamily="34" charset="0"/>
              </a:rPr>
              <a:t>La prima</a:t>
            </a:r>
            <a:r>
              <a:rPr lang="it-IT" kern="100" dirty="0">
                <a:latin typeface="Calibri" panose="020F0502020204030204" pitchFamily="34" charset="0"/>
                <a:ea typeface="Calibri" panose="020F0502020204030204" pitchFamily="34" charset="0"/>
                <a:cs typeface="Calibri" panose="020F0502020204030204" pitchFamily="34" charset="0"/>
              </a:rPr>
              <a:t> </a:t>
            </a:r>
            <a:r>
              <a:rPr lang="it-IT" kern="0" dirty="0">
                <a:latin typeface="Calibri" panose="020F0502020204030204" pitchFamily="34" charset="0"/>
                <a:ea typeface="Calibri" panose="020F0502020204030204" pitchFamily="34" charset="0"/>
                <a:cs typeface="Calibri" panose="020F0502020204030204" pitchFamily="34" charset="0"/>
              </a:rPr>
              <a:t>provincia è di nuovo quella di </a:t>
            </a:r>
            <a:r>
              <a:rPr lang="it-IT" b="1" kern="0" dirty="0">
                <a:latin typeface="Calibri" panose="020F0502020204030204" pitchFamily="34" charset="0"/>
                <a:ea typeface="Calibri" panose="020F0502020204030204" pitchFamily="34" charset="0"/>
                <a:cs typeface="Calibri" panose="020F0502020204030204" pitchFamily="34" charset="0"/>
              </a:rPr>
              <a:t>Genova (421 reati)</a:t>
            </a:r>
            <a:r>
              <a:rPr lang="it-IT" kern="0" dirty="0">
                <a:latin typeface="Calibri" panose="020F0502020204030204" pitchFamily="34" charset="0"/>
                <a:ea typeface="Calibri" panose="020F0502020204030204" pitchFamily="34" charset="0"/>
                <a:cs typeface="Calibri" panose="020F0502020204030204" pitchFamily="34" charset="0"/>
              </a:rPr>
              <a:t>, seguita da Napoli, Palermo, Roma, Venezia e </a:t>
            </a:r>
            <a:r>
              <a:rPr lang="it-IT" b="1" kern="0" dirty="0">
                <a:latin typeface="Calibri" panose="020F0502020204030204" pitchFamily="34" charset="0"/>
                <a:ea typeface="Calibri" panose="020F0502020204030204" pitchFamily="34" charset="0"/>
                <a:cs typeface="Calibri" panose="020F0502020204030204" pitchFamily="34" charset="0"/>
              </a:rPr>
              <a:t>Brescia</a:t>
            </a:r>
            <a:r>
              <a:rPr lang="it-IT" kern="0" dirty="0">
                <a:latin typeface="Calibri" panose="020F0502020204030204" pitchFamily="34" charset="0"/>
                <a:ea typeface="Calibri" panose="020F0502020204030204" pitchFamily="34" charset="0"/>
                <a:cs typeface="Calibri" panose="020F0502020204030204" pitchFamily="34" charset="0"/>
              </a:rPr>
              <a:t>, che sale dal 15° al sesto posto, con 245 reati (+</a:t>
            </a:r>
            <a:r>
              <a:rPr lang="it-IT" b="1" kern="0" dirty="0">
                <a:latin typeface="Calibri" panose="020F0502020204030204" pitchFamily="34" charset="0"/>
                <a:ea typeface="Calibri" panose="020F0502020204030204" pitchFamily="34" charset="0"/>
                <a:cs typeface="Calibri" panose="020F0502020204030204" pitchFamily="34" charset="0"/>
              </a:rPr>
              <a:t>83% </a:t>
            </a:r>
            <a:r>
              <a:rPr lang="it-IT" kern="0" dirty="0">
                <a:latin typeface="Calibri" panose="020F0502020204030204" pitchFamily="34" charset="0"/>
                <a:ea typeface="Calibri" panose="020F0502020204030204" pitchFamily="34" charset="0"/>
                <a:cs typeface="Calibri" panose="020F0502020204030204" pitchFamily="34" charset="0"/>
              </a:rPr>
              <a:t>rispetto al 2023)</a:t>
            </a:r>
            <a:r>
              <a:rPr lang="it-IT" kern="100" dirty="0">
                <a:latin typeface="Calibri" panose="020F0502020204030204" pitchFamily="34" charset="0"/>
                <a:ea typeface="Calibri" panose="020F0502020204030204" pitchFamily="34" charset="0"/>
                <a:cs typeface="Calibri" panose="020F0502020204030204" pitchFamily="34" charset="0"/>
              </a:rPr>
              <a:t>. </a:t>
            </a:r>
          </a:p>
          <a:p>
            <a:endParaRPr lang="it-IT" dirty="0"/>
          </a:p>
        </p:txBody>
      </p:sp>
      <p:sp>
        <p:nvSpPr>
          <p:cNvPr id="5" name="Titolo 1">
            <a:extLst>
              <a:ext uri="{FF2B5EF4-FFF2-40B4-BE49-F238E27FC236}">
                <a16:creationId xmlns:a16="http://schemas.microsoft.com/office/drawing/2014/main" id="{80339C05-FE21-3D82-DA58-80D02D7A3176}"/>
              </a:ext>
            </a:extLst>
          </p:cNvPr>
          <p:cNvSpPr>
            <a:spLocks noGrp="1"/>
          </p:cNvSpPr>
          <p:nvPr>
            <p:ph type="title"/>
          </p:nvPr>
        </p:nvSpPr>
        <p:spPr>
          <a:xfrm>
            <a:off x="838200" y="757382"/>
            <a:ext cx="10515600" cy="530644"/>
          </a:xfrm>
        </p:spPr>
        <p:txBody>
          <a:bodyPr>
            <a:normAutofit fontScale="90000"/>
          </a:bodyPr>
          <a:lstStyle/>
          <a:p>
            <a:pPr algn="ctr"/>
            <a:r>
              <a:rPr lang="it-IT" sz="5400" b="1" dirty="0"/>
              <a:t>ANIMALI SOTTO SCACCO</a:t>
            </a:r>
            <a:endParaRPr lang="it-IT" sz="5400" dirty="0"/>
          </a:p>
        </p:txBody>
      </p:sp>
    </p:spTree>
    <p:extLst>
      <p:ext uri="{BB962C8B-B14F-4D97-AF65-F5344CB8AC3E}">
        <p14:creationId xmlns:p14="http://schemas.microsoft.com/office/powerpoint/2010/main" val="1230346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1251ED-6637-2678-0DEB-2B192D6CE0B3}"/>
            </a:ext>
          </a:extLst>
        </p:cNvPr>
        <p:cNvGrpSpPr/>
        <p:nvPr/>
      </p:nvGrpSpPr>
      <p:grpSpPr>
        <a:xfrm>
          <a:off x="0" y="0"/>
          <a:ext cx="0" cy="0"/>
          <a:chOff x="0" y="0"/>
          <a:chExt cx="0" cy="0"/>
        </a:xfrm>
      </p:grpSpPr>
      <p:sp>
        <p:nvSpPr>
          <p:cNvPr id="4" name="Segnaposto contenuto 2">
            <a:extLst>
              <a:ext uri="{FF2B5EF4-FFF2-40B4-BE49-F238E27FC236}">
                <a16:creationId xmlns:a16="http://schemas.microsoft.com/office/drawing/2014/main" id="{272D0EF5-C915-C943-ABFB-BBFE5FE67D3B}"/>
              </a:ext>
            </a:extLst>
          </p:cNvPr>
          <p:cNvSpPr>
            <a:spLocks noGrp="1"/>
          </p:cNvSpPr>
          <p:nvPr>
            <p:ph idx="1"/>
          </p:nvPr>
        </p:nvSpPr>
        <p:spPr>
          <a:xfrm>
            <a:off x="245806" y="1347019"/>
            <a:ext cx="11107994" cy="4188542"/>
          </a:xfrm>
        </p:spPr>
        <p:txBody>
          <a:bodyPr>
            <a:normAutofit fontScale="85000" lnSpcReduction="10000"/>
          </a:bodyPr>
          <a:lstStyle/>
          <a:p>
            <a:pPr algn="just">
              <a:lnSpc>
                <a:spcPct val="107000"/>
              </a:lnSpc>
              <a:spcAft>
                <a:spcPts val="800"/>
              </a:spcAft>
            </a:pPr>
            <a:r>
              <a:rPr lang="it-IT" b="1" kern="0" dirty="0">
                <a:latin typeface="Calibri" panose="020F0502020204030204" pitchFamily="34" charset="0"/>
                <a:ea typeface="Calibri" panose="020F0502020204030204" pitchFamily="34" charset="0"/>
                <a:cs typeface="Calibri" panose="020F0502020204030204" pitchFamily="34" charset="0"/>
              </a:rPr>
              <a:t>50.802</a:t>
            </a:r>
            <a:r>
              <a:rPr lang="it-IT" kern="0" dirty="0">
                <a:latin typeface="Calibri" panose="020F0502020204030204" pitchFamily="34" charset="0"/>
                <a:ea typeface="Calibri" panose="020F0502020204030204" pitchFamily="34" charset="0"/>
                <a:cs typeface="Calibri" panose="020F0502020204030204" pitchFamily="34" charset="0"/>
              </a:rPr>
              <a:t> ettari percorsi dal fuoco nel 2024 (dati Effis - Sistema satellitare europeo di informazione sugli incendi boschivi) con una riduzione del -52,5% rispetto al 2023.</a:t>
            </a:r>
          </a:p>
          <a:p>
            <a:pPr algn="just">
              <a:lnSpc>
                <a:spcPct val="107000"/>
              </a:lnSpc>
              <a:spcAft>
                <a:spcPts val="800"/>
              </a:spcAft>
            </a:pPr>
            <a:r>
              <a:rPr lang="it-IT" b="1" kern="0" dirty="0">
                <a:latin typeface="Calibri" panose="020F0502020204030204" pitchFamily="34" charset="0"/>
                <a:ea typeface="Calibri" panose="020F0502020204030204" pitchFamily="34" charset="0"/>
                <a:cs typeface="Calibri" panose="020F0502020204030204" pitchFamily="34" charset="0"/>
              </a:rPr>
              <a:t>3.239</a:t>
            </a:r>
            <a:r>
              <a:rPr lang="it-IT" kern="0" dirty="0">
                <a:latin typeface="Calibri" panose="020F0502020204030204" pitchFamily="34" charset="0"/>
                <a:ea typeface="Calibri" panose="020F0502020204030204" pitchFamily="34" charset="0"/>
                <a:cs typeface="Calibri" panose="020F0502020204030204" pitchFamily="34" charset="0"/>
              </a:rPr>
              <a:t> i reati (-12,2%), con 459 persone denunciate e 14 arresti.</a:t>
            </a:r>
          </a:p>
          <a:p>
            <a:pPr algn="just">
              <a:lnSpc>
                <a:spcPct val="107000"/>
              </a:lnSpc>
              <a:spcAft>
                <a:spcPts val="800"/>
              </a:spcAft>
            </a:pPr>
            <a:r>
              <a:rPr lang="it-IT" kern="0" dirty="0">
                <a:latin typeface="Calibri" panose="020F0502020204030204" pitchFamily="34" charset="0"/>
                <a:ea typeface="Calibri" panose="020F0502020204030204" pitchFamily="34" charset="0"/>
                <a:cs typeface="Calibri" panose="020F0502020204030204" pitchFamily="34" charset="0"/>
              </a:rPr>
              <a:t>Le due regioni più colpite sono ancora una volta </a:t>
            </a:r>
            <a:r>
              <a:rPr lang="it-IT" b="1" kern="0" dirty="0">
                <a:latin typeface="Calibri" panose="020F0502020204030204" pitchFamily="34" charset="0"/>
                <a:ea typeface="Calibri" panose="020F0502020204030204" pitchFamily="34" charset="0"/>
                <a:cs typeface="Calibri" panose="020F0502020204030204" pitchFamily="34" charset="0"/>
              </a:rPr>
              <a:t>Sicilia</a:t>
            </a:r>
            <a:r>
              <a:rPr lang="it-IT" kern="0" dirty="0">
                <a:latin typeface="Calibri" panose="020F0502020204030204" pitchFamily="34" charset="0"/>
                <a:ea typeface="Calibri" panose="020F0502020204030204" pitchFamily="34" charset="0"/>
                <a:cs typeface="Calibri" panose="020F0502020204030204" pitchFamily="34" charset="0"/>
              </a:rPr>
              <a:t> (17.554 ettari) e </a:t>
            </a:r>
            <a:r>
              <a:rPr lang="it-IT" b="1" kern="0" dirty="0">
                <a:latin typeface="Calibri" panose="020F0502020204030204" pitchFamily="34" charset="0"/>
                <a:ea typeface="Calibri" panose="020F0502020204030204" pitchFamily="34" charset="0"/>
                <a:cs typeface="Calibri" panose="020F0502020204030204" pitchFamily="34" charset="0"/>
              </a:rPr>
              <a:t>Calabria</a:t>
            </a:r>
            <a:r>
              <a:rPr lang="it-IT" kern="100" dirty="0">
                <a:latin typeface="Calibri" panose="020F0502020204030204" pitchFamily="34" charset="0"/>
                <a:ea typeface="Calibri" panose="020F0502020204030204" pitchFamily="34" charset="0"/>
                <a:cs typeface="Calibri" panose="020F0502020204030204" pitchFamily="34" charset="0"/>
              </a:rPr>
              <a:t> </a:t>
            </a:r>
            <a:r>
              <a:rPr lang="it-IT" kern="0" dirty="0">
                <a:latin typeface="Calibri" panose="020F0502020204030204" pitchFamily="34" charset="0"/>
                <a:ea typeface="Calibri" panose="020F0502020204030204" pitchFamily="34" charset="0"/>
                <a:cs typeface="Calibri" panose="020F0502020204030204" pitchFamily="34" charset="0"/>
              </a:rPr>
              <a:t>(10.251), che rappresentano oltre il </a:t>
            </a:r>
            <a:r>
              <a:rPr lang="it-IT" b="1" kern="0" dirty="0">
                <a:latin typeface="Calibri" panose="020F0502020204030204" pitchFamily="34" charset="0"/>
                <a:ea typeface="Calibri" panose="020F0502020204030204" pitchFamily="34" charset="0"/>
                <a:cs typeface="Calibri" panose="020F0502020204030204" pitchFamily="34" charset="0"/>
              </a:rPr>
              <a:t>54% </a:t>
            </a:r>
            <a:r>
              <a:rPr lang="it-IT" kern="0" dirty="0">
                <a:latin typeface="Calibri" panose="020F0502020204030204" pitchFamily="34" charset="0"/>
                <a:ea typeface="Calibri" panose="020F0502020204030204" pitchFamily="34" charset="0"/>
                <a:cs typeface="Calibri" panose="020F0502020204030204" pitchFamily="34" charset="0"/>
              </a:rPr>
              <a:t>della superficie bruciata e il </a:t>
            </a:r>
            <a:r>
              <a:rPr lang="it-IT" b="1" kern="0" dirty="0">
                <a:latin typeface="Calibri" panose="020F0502020204030204" pitchFamily="34" charset="0"/>
                <a:ea typeface="Calibri" panose="020F0502020204030204" pitchFamily="34" charset="0"/>
                <a:cs typeface="Calibri" panose="020F0502020204030204" pitchFamily="34" charset="0"/>
              </a:rPr>
              <a:t>62,4%</a:t>
            </a:r>
            <a:r>
              <a:rPr lang="it-IT" kern="0" dirty="0">
                <a:latin typeface="Calibri" panose="020F0502020204030204" pitchFamily="34" charset="0"/>
                <a:ea typeface="Calibri" panose="020F0502020204030204" pitchFamily="34" charset="0"/>
                <a:cs typeface="Calibri" panose="020F0502020204030204" pitchFamily="34" charset="0"/>
              </a:rPr>
              <a:t> degli incendi registrati in Italia dall’Effis nel 2024. Cosenza è di nuovo la provincia con il maggior numero di reati, seguita da Salerno, Latina, Foggia e Potenza.</a:t>
            </a:r>
            <a:endParaRPr lang="it-IT" kern="100" dirty="0">
              <a:latin typeface="Calibri" panose="020F0502020204030204" pitchFamily="34" charset="0"/>
              <a:ea typeface="Calibri" panose="020F0502020204030204" pitchFamily="34" charset="0"/>
              <a:cs typeface="Calibri" panose="020F0502020204030204" pitchFamily="34" charset="0"/>
            </a:endParaRPr>
          </a:p>
          <a:p>
            <a:pPr algn="just">
              <a:lnSpc>
                <a:spcPct val="107000"/>
              </a:lnSpc>
              <a:spcAft>
                <a:spcPts val="800"/>
              </a:spcAft>
            </a:pPr>
            <a:r>
              <a:rPr lang="it-IT" kern="0" dirty="0">
                <a:latin typeface="Calibri" panose="020F0502020204030204" pitchFamily="34" charset="0"/>
                <a:ea typeface="Calibri" panose="020F0502020204030204" pitchFamily="34" charset="0"/>
                <a:cs typeface="Calibri" panose="020F0502020204030204" pitchFamily="34" charset="0"/>
              </a:rPr>
              <a:t>Il </a:t>
            </a:r>
            <a:r>
              <a:rPr lang="it-IT" b="1" kern="0" dirty="0">
                <a:latin typeface="Calibri" panose="020F0502020204030204" pitchFamily="34" charset="0"/>
                <a:ea typeface="Calibri" panose="020F0502020204030204" pitchFamily="34" charset="0"/>
                <a:cs typeface="Calibri" panose="020F0502020204030204" pitchFamily="34" charset="0"/>
              </a:rPr>
              <a:t>49,4%</a:t>
            </a:r>
            <a:r>
              <a:rPr lang="it-IT" kern="0" dirty="0">
                <a:latin typeface="Calibri" panose="020F0502020204030204" pitchFamily="34" charset="0"/>
                <a:ea typeface="Calibri" panose="020F0502020204030204" pitchFamily="34" charset="0"/>
                <a:cs typeface="Calibri" panose="020F0502020204030204" pitchFamily="34" charset="0"/>
              </a:rPr>
              <a:t> dei reati è stato accertato in Sicilia, Calabria, Puglia e Campania, con il 78,7% della superficie boschiva e di vegetazione bruciata in Italia.</a:t>
            </a:r>
            <a:endParaRPr lang="it-IT" dirty="0"/>
          </a:p>
        </p:txBody>
      </p:sp>
      <p:sp>
        <p:nvSpPr>
          <p:cNvPr id="5" name="Titolo 1">
            <a:extLst>
              <a:ext uri="{FF2B5EF4-FFF2-40B4-BE49-F238E27FC236}">
                <a16:creationId xmlns:a16="http://schemas.microsoft.com/office/drawing/2014/main" id="{25C11A2C-56DD-A185-3F07-8985C5B46A94}"/>
              </a:ext>
            </a:extLst>
          </p:cNvPr>
          <p:cNvSpPr>
            <a:spLocks noGrp="1"/>
          </p:cNvSpPr>
          <p:nvPr>
            <p:ph type="title"/>
          </p:nvPr>
        </p:nvSpPr>
        <p:spPr>
          <a:xfrm>
            <a:off x="838200" y="757382"/>
            <a:ext cx="10515600" cy="589637"/>
          </a:xfrm>
        </p:spPr>
        <p:txBody>
          <a:bodyPr>
            <a:normAutofit fontScale="90000"/>
          </a:bodyPr>
          <a:lstStyle/>
          <a:p>
            <a:pPr algn="ctr"/>
            <a:r>
              <a:rPr lang="it-IT" sz="4800" b="1" dirty="0"/>
              <a:t>GLI INCENDI BOSCHIVI E DI VEGETAZIONE</a:t>
            </a:r>
            <a:endParaRPr lang="it-IT" sz="4800" dirty="0"/>
          </a:p>
        </p:txBody>
      </p:sp>
    </p:spTree>
    <p:extLst>
      <p:ext uri="{BB962C8B-B14F-4D97-AF65-F5344CB8AC3E}">
        <p14:creationId xmlns:p14="http://schemas.microsoft.com/office/powerpoint/2010/main" val="39506138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71C0C0-E232-5003-6ECA-F6438751069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E966C709-A465-308B-B541-45983CB9D701}"/>
              </a:ext>
            </a:extLst>
          </p:cNvPr>
          <p:cNvSpPr>
            <a:spLocks noGrp="1"/>
          </p:cNvSpPr>
          <p:nvPr>
            <p:ph type="title"/>
          </p:nvPr>
        </p:nvSpPr>
        <p:spPr>
          <a:xfrm>
            <a:off x="838200" y="757382"/>
            <a:ext cx="10515600" cy="530644"/>
          </a:xfrm>
        </p:spPr>
        <p:txBody>
          <a:bodyPr>
            <a:normAutofit fontScale="90000"/>
          </a:bodyPr>
          <a:lstStyle/>
          <a:p>
            <a:pPr algn="ctr"/>
            <a:r>
              <a:rPr lang="it-IT" b="1" dirty="0"/>
              <a:t>IL SACCHEGGIO DEL PATRIMONIO CULTURALE</a:t>
            </a:r>
            <a:endParaRPr lang="it-IT" dirty="0"/>
          </a:p>
        </p:txBody>
      </p:sp>
      <p:sp>
        <p:nvSpPr>
          <p:cNvPr id="3" name="Segnaposto contenuto 2">
            <a:extLst>
              <a:ext uri="{FF2B5EF4-FFF2-40B4-BE49-F238E27FC236}">
                <a16:creationId xmlns:a16="http://schemas.microsoft.com/office/drawing/2014/main" id="{9941A70C-BE7D-203F-2C44-87302DC8009B}"/>
              </a:ext>
            </a:extLst>
          </p:cNvPr>
          <p:cNvSpPr>
            <a:spLocks noGrp="1"/>
          </p:cNvSpPr>
          <p:nvPr>
            <p:ph idx="1"/>
          </p:nvPr>
        </p:nvSpPr>
        <p:spPr>
          <a:xfrm>
            <a:off x="285135" y="1543665"/>
            <a:ext cx="11503742" cy="3991896"/>
          </a:xfrm>
        </p:spPr>
        <p:txBody>
          <a:bodyPr>
            <a:normAutofit fontScale="85000" lnSpcReduction="20000"/>
          </a:bodyPr>
          <a:lstStyle/>
          <a:p>
            <a:pPr algn="just">
              <a:lnSpc>
                <a:spcPct val="107000"/>
              </a:lnSpc>
              <a:spcAft>
                <a:spcPts val="800"/>
              </a:spcAft>
            </a:pPr>
            <a:r>
              <a:rPr lang="it-IT" b="1" kern="0" dirty="0">
                <a:latin typeface="Calibri" panose="020F0502020204030204" pitchFamily="34" charset="0"/>
                <a:ea typeface="Calibri" panose="020F0502020204030204" pitchFamily="34" charset="0"/>
                <a:cs typeface="Calibri" panose="020F0502020204030204" pitchFamily="34" charset="0"/>
              </a:rPr>
              <a:t>2.956 </a:t>
            </a:r>
            <a:r>
              <a:rPr lang="it-IT" kern="0" dirty="0">
                <a:latin typeface="Calibri" panose="020F0502020204030204" pitchFamily="34" charset="0"/>
                <a:ea typeface="Calibri" panose="020F0502020204030204" pitchFamily="34" charset="0"/>
                <a:cs typeface="Calibri" panose="020F0502020204030204" pitchFamily="34" charset="0"/>
              </a:rPr>
              <a:t>reati contro il patrimonio culturale accertati nel 2024 </a:t>
            </a:r>
            <a:r>
              <a:rPr lang="it-IT" b="1" kern="0" dirty="0">
                <a:latin typeface="Calibri" panose="020F0502020204030204" pitchFamily="34" charset="0"/>
                <a:ea typeface="Calibri" panose="020F0502020204030204" pitchFamily="34" charset="0"/>
                <a:cs typeface="Calibri" panose="020F0502020204030204" pitchFamily="34" charset="0"/>
              </a:rPr>
              <a:t>(+23,4% </a:t>
            </a:r>
            <a:r>
              <a:rPr lang="it-IT" kern="0" dirty="0">
                <a:latin typeface="Calibri" panose="020F0502020204030204" pitchFamily="34" charset="0"/>
                <a:ea typeface="Calibri" panose="020F0502020204030204" pitchFamily="34" charset="0"/>
                <a:cs typeface="Calibri" panose="020F0502020204030204" pitchFamily="34" charset="0"/>
              </a:rPr>
              <a:t>rispetto al 2023) soprattutto grazie al lavoro del Comando Tutela patrimonio culturale dell’Arma dei carabinieri (oltre l’88% del totale), a fronte di un incremento di controlli del </a:t>
            </a:r>
            <a:r>
              <a:rPr lang="it-IT" b="1" kern="0" dirty="0">
                <a:latin typeface="Calibri" panose="020F0502020204030204" pitchFamily="34" charset="0"/>
                <a:ea typeface="Calibri" panose="020F0502020204030204" pitchFamily="34" charset="0"/>
                <a:cs typeface="Calibri" panose="020F0502020204030204" pitchFamily="34" charset="0"/>
              </a:rPr>
              <a:t>6,8%</a:t>
            </a:r>
            <a:r>
              <a:rPr lang="it-IT" kern="0" dirty="0">
                <a:latin typeface="Calibri" panose="020F0502020204030204" pitchFamily="34" charset="0"/>
                <a:ea typeface="Calibri" panose="020F0502020204030204" pitchFamily="34" charset="0"/>
                <a:cs typeface="Calibri" panose="020F0502020204030204" pitchFamily="34" charset="0"/>
              </a:rPr>
              <a:t>. </a:t>
            </a:r>
          </a:p>
          <a:p>
            <a:pPr algn="just">
              <a:lnSpc>
                <a:spcPct val="107000"/>
              </a:lnSpc>
              <a:spcAft>
                <a:spcPts val="800"/>
              </a:spcAft>
            </a:pPr>
            <a:r>
              <a:rPr lang="it-IT" kern="0" dirty="0">
                <a:latin typeface="Calibri" panose="020F0502020204030204" pitchFamily="34" charset="0"/>
                <a:ea typeface="Calibri" panose="020F0502020204030204" pitchFamily="34" charset="0"/>
                <a:cs typeface="Calibri" panose="020F0502020204030204" pitchFamily="34" charset="0"/>
              </a:rPr>
              <a:t>Aumenta anche il numero delle persone</a:t>
            </a:r>
            <a:r>
              <a:rPr lang="it-IT" kern="100" dirty="0">
                <a:latin typeface="Calibri" panose="020F0502020204030204" pitchFamily="34" charset="0"/>
                <a:ea typeface="Calibri" panose="020F0502020204030204" pitchFamily="34" charset="0"/>
                <a:cs typeface="Calibri" panose="020F0502020204030204" pitchFamily="34" charset="0"/>
              </a:rPr>
              <a:t> </a:t>
            </a:r>
            <a:r>
              <a:rPr lang="it-IT" kern="0" dirty="0">
                <a:latin typeface="Calibri" panose="020F0502020204030204" pitchFamily="34" charset="0"/>
                <a:ea typeface="Calibri" panose="020F0502020204030204" pitchFamily="34" charset="0"/>
                <a:cs typeface="Calibri" panose="020F0502020204030204" pitchFamily="34" charset="0"/>
              </a:rPr>
              <a:t>denunciate, 1.741 (</a:t>
            </a:r>
            <a:r>
              <a:rPr lang="it-IT" b="1" kern="0" dirty="0">
                <a:latin typeface="Calibri" panose="020F0502020204030204" pitchFamily="34" charset="0"/>
                <a:ea typeface="Calibri" panose="020F0502020204030204" pitchFamily="34" charset="0"/>
                <a:cs typeface="Calibri" panose="020F0502020204030204" pitchFamily="34" charset="0"/>
              </a:rPr>
              <a:t>+21,9%</a:t>
            </a:r>
            <a:r>
              <a:rPr lang="it-IT" kern="0" dirty="0">
                <a:latin typeface="Calibri" panose="020F0502020204030204" pitchFamily="34" charset="0"/>
                <a:ea typeface="Calibri" panose="020F0502020204030204" pitchFamily="34" charset="0"/>
                <a:cs typeface="Calibri" panose="020F0502020204030204" pitchFamily="34" charset="0"/>
              </a:rPr>
              <a:t>)</a:t>
            </a:r>
            <a:r>
              <a:rPr lang="it-IT" b="1" kern="0" dirty="0">
                <a:latin typeface="Calibri" panose="020F0502020204030204" pitchFamily="34" charset="0"/>
                <a:ea typeface="Calibri" panose="020F0502020204030204" pitchFamily="34" charset="0"/>
                <a:cs typeface="Calibri" panose="020F0502020204030204" pitchFamily="34" charset="0"/>
              </a:rPr>
              <a:t> </a:t>
            </a:r>
            <a:r>
              <a:rPr lang="it-IT" kern="0" dirty="0">
                <a:latin typeface="Calibri" panose="020F0502020204030204" pitchFamily="34" charset="0"/>
                <a:ea typeface="Calibri" panose="020F0502020204030204" pitchFamily="34" charset="0"/>
                <a:cs typeface="Calibri" panose="020F0502020204030204" pitchFamily="34" charset="0"/>
              </a:rPr>
              <a:t>e quello dei sequestri (419, </a:t>
            </a:r>
            <a:r>
              <a:rPr lang="it-IT" b="1" kern="0" dirty="0">
                <a:latin typeface="Calibri" panose="020F0502020204030204" pitchFamily="34" charset="0"/>
                <a:ea typeface="Calibri" panose="020F0502020204030204" pitchFamily="34" charset="0"/>
                <a:cs typeface="Calibri" panose="020F0502020204030204" pitchFamily="34" charset="0"/>
              </a:rPr>
              <a:t>+16,8%</a:t>
            </a:r>
            <a:r>
              <a:rPr lang="it-IT" kern="0" dirty="0">
                <a:latin typeface="Calibri" panose="020F0502020204030204" pitchFamily="34" charset="0"/>
                <a:ea typeface="Calibri" panose="020F0502020204030204" pitchFamily="34" charset="0"/>
                <a:cs typeface="Calibri" panose="020F0502020204030204" pitchFamily="34" charset="0"/>
              </a:rPr>
              <a:t>). Supera i </a:t>
            </a:r>
            <a:r>
              <a:rPr lang="it-IT" b="1" kern="0" dirty="0">
                <a:latin typeface="Calibri" panose="020F0502020204030204" pitchFamily="34" charset="0"/>
                <a:ea typeface="Calibri" panose="020F0502020204030204" pitchFamily="34" charset="0"/>
                <a:cs typeface="Calibri" panose="020F0502020204030204" pitchFamily="34" charset="0"/>
              </a:rPr>
              <a:t>514 milioni di euro </a:t>
            </a:r>
            <a:r>
              <a:rPr lang="it-IT" kern="0" dirty="0">
                <a:latin typeface="Calibri" panose="020F0502020204030204" pitchFamily="34" charset="0"/>
                <a:ea typeface="Calibri" panose="020F0502020204030204" pitchFamily="34" charset="0"/>
                <a:cs typeface="Calibri" panose="020F0502020204030204" pitchFamily="34" charset="0"/>
              </a:rPr>
              <a:t>il valore dei beni sequestrati, a cui si aggiungono 225 milioni di euro di sanzioni, per un valore economico complessivo di 739 milioni di euro, che è raddoppiato in un anno.</a:t>
            </a:r>
          </a:p>
          <a:p>
            <a:pPr algn="just">
              <a:lnSpc>
                <a:spcPct val="107000"/>
              </a:lnSpc>
              <a:spcAft>
                <a:spcPts val="800"/>
              </a:spcAft>
            </a:pPr>
            <a:r>
              <a:rPr lang="it-IT" kern="0" dirty="0">
                <a:latin typeface="Calibri" panose="020F0502020204030204" pitchFamily="34" charset="0"/>
                <a:ea typeface="Calibri" panose="020F0502020204030204" pitchFamily="34" charset="0"/>
                <a:cs typeface="Calibri" panose="020F0502020204030204" pitchFamily="34" charset="0"/>
              </a:rPr>
              <a:t>La Puglia è la prima regione come numero di reati contro il patrimonio culturale (</a:t>
            </a:r>
            <a:r>
              <a:rPr lang="it-IT" b="1" kern="0" dirty="0">
                <a:latin typeface="Calibri" panose="020F0502020204030204" pitchFamily="34" charset="0"/>
                <a:ea typeface="Calibri" panose="020F0502020204030204" pitchFamily="34" charset="0"/>
                <a:cs typeface="Calibri" panose="020F0502020204030204" pitchFamily="34" charset="0"/>
              </a:rPr>
              <a:t>743</a:t>
            </a:r>
            <a:r>
              <a:rPr lang="it-IT" kern="0" dirty="0">
                <a:latin typeface="Calibri" panose="020F0502020204030204" pitchFamily="34" charset="0"/>
                <a:ea typeface="Calibri" panose="020F0502020204030204" pitchFamily="34" charset="0"/>
                <a:cs typeface="Calibri" panose="020F0502020204030204" pitchFamily="34" charset="0"/>
              </a:rPr>
              <a:t>), seguita da Campania e Sardegna. Il </a:t>
            </a:r>
            <a:r>
              <a:rPr lang="it-IT" b="1" kern="0" dirty="0">
                <a:latin typeface="Calibri" panose="020F0502020204030204" pitchFamily="34" charset="0"/>
                <a:ea typeface="Calibri" panose="020F0502020204030204" pitchFamily="34" charset="0"/>
                <a:cs typeface="Calibri" panose="020F0502020204030204" pitchFamily="34" charset="0"/>
              </a:rPr>
              <a:t>47,9%</a:t>
            </a:r>
            <a:r>
              <a:rPr lang="it-IT" kern="0" dirty="0">
                <a:latin typeface="Calibri" panose="020F0502020204030204" pitchFamily="34" charset="0"/>
                <a:ea typeface="Calibri" panose="020F0502020204030204" pitchFamily="34" charset="0"/>
                <a:cs typeface="Calibri" panose="020F0502020204030204" pitchFamily="34" charset="0"/>
              </a:rPr>
              <a:t> dei reati si concentra nelle quattro regioni a tradizionale presenza mafiosa (nell’ordine Puglia, Campania, Calabria e Sicilia).</a:t>
            </a:r>
            <a:endParaRPr lang="it-IT" kern="0" dirty="0">
              <a:latin typeface="AGaramondPro-Regular"/>
              <a:ea typeface="Aptos" panose="020B0004020202020204" pitchFamily="34" charset="0"/>
              <a:cs typeface="AGaramondPro-Regular"/>
            </a:endParaRPr>
          </a:p>
          <a:p>
            <a:endParaRPr lang="it-IT" dirty="0"/>
          </a:p>
        </p:txBody>
      </p:sp>
    </p:spTree>
    <p:extLst>
      <p:ext uri="{BB962C8B-B14F-4D97-AF65-F5344CB8AC3E}">
        <p14:creationId xmlns:p14="http://schemas.microsoft.com/office/powerpoint/2010/main" val="31882995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1AF82C-299C-99C4-FE5F-F68037BEE8D1}"/>
            </a:ext>
          </a:extLst>
        </p:cNvPr>
        <p:cNvGrpSpPr/>
        <p:nvPr/>
      </p:nvGrpSpPr>
      <p:grpSpPr>
        <a:xfrm>
          <a:off x="0" y="0"/>
          <a:ext cx="0" cy="0"/>
          <a:chOff x="0" y="0"/>
          <a:chExt cx="0" cy="0"/>
        </a:xfrm>
      </p:grpSpPr>
      <p:sp>
        <p:nvSpPr>
          <p:cNvPr id="4" name="Titolo 1">
            <a:extLst>
              <a:ext uri="{FF2B5EF4-FFF2-40B4-BE49-F238E27FC236}">
                <a16:creationId xmlns:a16="http://schemas.microsoft.com/office/drawing/2014/main" id="{D31066FA-D0F0-3C97-C588-6E7D79F99F2E}"/>
              </a:ext>
            </a:extLst>
          </p:cNvPr>
          <p:cNvSpPr>
            <a:spLocks noGrp="1"/>
          </p:cNvSpPr>
          <p:nvPr>
            <p:ph type="title"/>
          </p:nvPr>
        </p:nvSpPr>
        <p:spPr>
          <a:xfrm>
            <a:off x="838200" y="757382"/>
            <a:ext cx="10515600" cy="589637"/>
          </a:xfrm>
        </p:spPr>
        <p:txBody>
          <a:bodyPr>
            <a:normAutofit fontScale="90000"/>
          </a:bodyPr>
          <a:lstStyle/>
          <a:p>
            <a:pPr algn="ctr"/>
            <a:r>
              <a:rPr lang="it-IT" b="1" dirty="0"/>
              <a:t>LE FILIERE ILLECITE DELL’AGROALIMENTARE</a:t>
            </a:r>
            <a:endParaRPr lang="it-IT" dirty="0"/>
          </a:p>
        </p:txBody>
      </p:sp>
      <p:sp>
        <p:nvSpPr>
          <p:cNvPr id="5" name="Segnaposto contenuto 2">
            <a:extLst>
              <a:ext uri="{FF2B5EF4-FFF2-40B4-BE49-F238E27FC236}">
                <a16:creationId xmlns:a16="http://schemas.microsoft.com/office/drawing/2014/main" id="{70EDCABA-7B8C-F7EE-AC0C-FCD328C611C8}"/>
              </a:ext>
            </a:extLst>
          </p:cNvPr>
          <p:cNvSpPr>
            <a:spLocks noGrp="1"/>
          </p:cNvSpPr>
          <p:nvPr>
            <p:ph idx="1"/>
          </p:nvPr>
        </p:nvSpPr>
        <p:spPr>
          <a:xfrm>
            <a:off x="838200" y="1504335"/>
            <a:ext cx="10515600" cy="4031226"/>
          </a:xfrm>
        </p:spPr>
        <p:txBody>
          <a:bodyPr>
            <a:normAutofit fontScale="25000" lnSpcReduction="20000"/>
          </a:bodyPr>
          <a:lstStyle/>
          <a:p>
            <a:pPr algn="just">
              <a:lnSpc>
                <a:spcPct val="107000"/>
              </a:lnSpc>
              <a:spcAft>
                <a:spcPts val="800"/>
              </a:spcAft>
            </a:pPr>
            <a:r>
              <a:rPr lang="it-IT" sz="9600" b="1" kern="0" dirty="0">
                <a:latin typeface="Calibri" panose="020F0502020204030204" pitchFamily="34" charset="0"/>
                <a:ea typeface="Calibri" panose="020F0502020204030204" pitchFamily="34" charset="0"/>
                <a:cs typeface="Calibri" panose="020F0502020204030204" pitchFamily="34" charset="0"/>
              </a:rPr>
              <a:t>46.358 </a:t>
            </a:r>
            <a:r>
              <a:rPr lang="it-IT" sz="9600" kern="0" dirty="0">
                <a:latin typeface="Calibri" panose="020F0502020204030204" pitchFamily="34" charset="0"/>
                <a:ea typeface="Calibri" panose="020F0502020204030204" pitchFamily="34" charset="0"/>
                <a:cs typeface="Calibri" panose="020F0502020204030204" pitchFamily="34" charset="0"/>
              </a:rPr>
              <a:t>i reati e gli illeciti amministrativi registrati nel 2024, </a:t>
            </a:r>
            <a:r>
              <a:rPr lang="it-IT" sz="9600" b="1" kern="0" dirty="0">
                <a:latin typeface="Calibri" panose="020F0502020204030204" pitchFamily="34" charset="0"/>
                <a:ea typeface="Calibri" panose="020F0502020204030204" pitchFamily="34" charset="0"/>
                <a:cs typeface="Calibri" panose="020F0502020204030204" pitchFamily="34" charset="0"/>
              </a:rPr>
              <a:t>+2,9% </a:t>
            </a:r>
            <a:r>
              <a:rPr lang="it-IT" sz="9600" kern="0" dirty="0">
                <a:latin typeface="Calibri" panose="020F0502020204030204" pitchFamily="34" charset="0"/>
                <a:ea typeface="Calibri" panose="020F0502020204030204" pitchFamily="34" charset="0"/>
                <a:cs typeface="Calibri" panose="020F0502020204030204" pitchFamily="34" charset="0"/>
              </a:rPr>
              <a:t>rispetto al 2023, nonostante la flessione dei controlli (-2,7%). Crescono  il valore economico di sequestri e sanzioni (</a:t>
            </a:r>
            <a:r>
              <a:rPr lang="it-IT" sz="9600" b="1" kern="0" dirty="0">
                <a:latin typeface="Calibri" panose="020F0502020204030204" pitchFamily="34" charset="0"/>
                <a:ea typeface="Calibri" panose="020F0502020204030204" pitchFamily="34" charset="0"/>
                <a:cs typeface="Calibri" panose="020F0502020204030204" pitchFamily="34" charset="0"/>
              </a:rPr>
              <a:t>591 milioni di euro, +27%) </a:t>
            </a:r>
            <a:r>
              <a:rPr lang="it-IT" sz="9600" kern="0" dirty="0">
                <a:latin typeface="Calibri" panose="020F0502020204030204" pitchFamily="34" charset="0"/>
                <a:ea typeface="Calibri" panose="020F0502020204030204" pitchFamily="34" charset="0"/>
                <a:cs typeface="Calibri" panose="020F0502020204030204" pitchFamily="34" charset="0"/>
              </a:rPr>
              <a:t>e gli arresti (89, </a:t>
            </a:r>
            <a:r>
              <a:rPr lang="it-IT" sz="9600" b="1" kern="0" dirty="0">
                <a:latin typeface="Calibri" panose="020F0502020204030204" pitchFamily="34" charset="0"/>
                <a:ea typeface="Calibri" panose="020F0502020204030204" pitchFamily="34" charset="0"/>
                <a:cs typeface="Calibri" panose="020F0502020204030204" pitchFamily="34" charset="0"/>
              </a:rPr>
              <a:t>+11,3%</a:t>
            </a:r>
            <a:r>
              <a:rPr lang="it-IT" sz="9600" kern="0" dirty="0">
                <a:latin typeface="Calibri" panose="020F0502020204030204" pitchFamily="34" charset="0"/>
                <a:ea typeface="Calibri" panose="020F0502020204030204" pitchFamily="34" charset="0"/>
                <a:cs typeface="Calibri" panose="020F0502020204030204" pitchFamily="34" charset="0"/>
              </a:rPr>
              <a:t>) ma diminuiscono denunce </a:t>
            </a:r>
            <a:r>
              <a:rPr lang="it-IT" sz="9600" b="1" kern="0" dirty="0">
                <a:latin typeface="Calibri" panose="020F0502020204030204" pitchFamily="34" charset="0"/>
                <a:ea typeface="Calibri" panose="020F0502020204030204" pitchFamily="34" charset="0"/>
                <a:cs typeface="Calibri" panose="020F0502020204030204" pitchFamily="34" charset="0"/>
              </a:rPr>
              <a:t>(-22,6%) </a:t>
            </a:r>
            <a:r>
              <a:rPr lang="it-IT" sz="9600" kern="0" dirty="0">
                <a:latin typeface="Calibri" panose="020F0502020204030204" pitchFamily="34" charset="0"/>
                <a:ea typeface="Calibri" panose="020F0502020204030204" pitchFamily="34" charset="0"/>
                <a:cs typeface="Calibri" panose="020F0502020204030204" pitchFamily="34" charset="0"/>
              </a:rPr>
              <a:t>e sequestri (-</a:t>
            </a:r>
            <a:r>
              <a:rPr lang="it-IT" sz="9600" b="1" kern="0" dirty="0">
                <a:latin typeface="Calibri" panose="020F0502020204030204" pitchFamily="34" charset="0"/>
                <a:ea typeface="Calibri" panose="020F0502020204030204" pitchFamily="34" charset="0"/>
                <a:cs typeface="Calibri" panose="020F0502020204030204" pitchFamily="34" charset="0"/>
              </a:rPr>
              <a:t>38,6%</a:t>
            </a:r>
            <a:r>
              <a:rPr lang="it-IT" sz="9600" kern="0" dirty="0">
                <a:latin typeface="Calibri" panose="020F0502020204030204" pitchFamily="34" charset="0"/>
                <a:ea typeface="Calibri" panose="020F0502020204030204" pitchFamily="34" charset="0"/>
                <a:cs typeface="Calibri" panose="020F0502020204030204" pitchFamily="34" charset="0"/>
              </a:rPr>
              <a:t>). </a:t>
            </a:r>
          </a:p>
          <a:p>
            <a:pPr algn="just">
              <a:lnSpc>
                <a:spcPct val="107000"/>
              </a:lnSpc>
              <a:spcAft>
                <a:spcPts val="800"/>
              </a:spcAft>
            </a:pPr>
            <a:r>
              <a:rPr lang="it-IT" sz="9600" kern="0" dirty="0">
                <a:latin typeface="Calibri" panose="020F0502020204030204" pitchFamily="34" charset="0"/>
                <a:ea typeface="Calibri" panose="020F0502020204030204" pitchFamily="34" charset="0"/>
                <a:cs typeface="Calibri" panose="020F0502020204030204" pitchFamily="34" charset="0"/>
              </a:rPr>
              <a:t>Cambia la distribuzione delle attività repressive nelle diverse filiere: crescono controlli (+</a:t>
            </a:r>
            <a:r>
              <a:rPr lang="it-IT" sz="9600" b="1" kern="0" dirty="0">
                <a:latin typeface="Calibri" panose="020F0502020204030204" pitchFamily="34" charset="0"/>
                <a:ea typeface="Calibri" panose="020F0502020204030204" pitchFamily="34" charset="0"/>
                <a:cs typeface="Calibri" panose="020F0502020204030204" pitchFamily="34" charset="0"/>
              </a:rPr>
              <a:t>41,5%</a:t>
            </a:r>
            <a:r>
              <a:rPr lang="it-IT" sz="9600" kern="0" dirty="0">
                <a:latin typeface="Calibri" panose="020F0502020204030204" pitchFamily="34" charset="0"/>
                <a:ea typeface="Calibri" panose="020F0502020204030204" pitchFamily="34" charset="0"/>
                <a:cs typeface="Calibri" panose="020F0502020204030204" pitchFamily="34" charset="0"/>
              </a:rPr>
              <a:t>), illeciti penali e amministrativi (+</a:t>
            </a:r>
            <a:r>
              <a:rPr lang="it-IT" sz="9600" b="1" kern="0" dirty="0">
                <a:latin typeface="Calibri" panose="020F0502020204030204" pitchFamily="34" charset="0"/>
                <a:ea typeface="Calibri" panose="020F0502020204030204" pitchFamily="34" charset="0"/>
                <a:cs typeface="Calibri" panose="020F0502020204030204" pitchFamily="34" charset="0"/>
              </a:rPr>
              <a:t>114,2%</a:t>
            </a:r>
            <a:r>
              <a:rPr lang="it-IT" sz="9600" kern="0" dirty="0">
                <a:latin typeface="Calibri" panose="020F0502020204030204" pitchFamily="34" charset="0"/>
                <a:ea typeface="Calibri" panose="020F0502020204030204" pitchFamily="34" charset="0"/>
                <a:cs typeface="Calibri" panose="020F0502020204030204" pitchFamily="34" charset="0"/>
              </a:rPr>
              <a:t>) e denunce (+</a:t>
            </a:r>
            <a:r>
              <a:rPr lang="it-IT" sz="9600" b="1" kern="0" dirty="0">
                <a:latin typeface="Calibri" panose="020F0502020204030204" pitchFamily="34" charset="0"/>
                <a:ea typeface="Calibri" panose="020F0502020204030204" pitchFamily="34" charset="0"/>
                <a:cs typeface="Calibri" panose="020F0502020204030204" pitchFamily="34" charset="0"/>
              </a:rPr>
              <a:t>150,3%</a:t>
            </a:r>
            <a:r>
              <a:rPr lang="it-IT" sz="9600" kern="0" dirty="0">
                <a:latin typeface="Calibri" panose="020F0502020204030204" pitchFamily="34" charset="0"/>
                <a:ea typeface="Calibri" panose="020F0502020204030204" pitchFamily="34" charset="0"/>
                <a:cs typeface="Calibri" panose="020F0502020204030204" pitchFamily="34" charset="0"/>
              </a:rPr>
              <a:t>) per le frodi commerciali; diminuiscono drasticamente verifiche (da 268 a 97), illeciti accertati (da 716 a 164) e arresti (da 45 a 26) per caporalato. Una flessione preoccupante, vista la diffusione del fenomeno.</a:t>
            </a:r>
          </a:p>
          <a:p>
            <a:pPr algn="just">
              <a:lnSpc>
                <a:spcPct val="107000"/>
              </a:lnSpc>
              <a:spcAft>
                <a:spcPts val="800"/>
              </a:spcAft>
            </a:pPr>
            <a:r>
              <a:rPr lang="it-IT" sz="9600" kern="0" dirty="0">
                <a:latin typeface="Calibri" panose="020F0502020204030204" pitchFamily="34" charset="0"/>
                <a:ea typeface="Calibri" panose="020F0502020204030204" pitchFamily="34" charset="0"/>
                <a:cs typeface="Calibri" panose="020F0502020204030204" pitchFamily="34" charset="0"/>
              </a:rPr>
              <a:t>Su </a:t>
            </a:r>
            <a:r>
              <a:rPr lang="it-IT" sz="9600" b="1" kern="0" dirty="0">
                <a:latin typeface="Calibri" panose="020F0502020204030204" pitchFamily="34" charset="0"/>
                <a:ea typeface="Calibri" panose="020F0502020204030204" pitchFamily="34" charset="0"/>
                <a:cs typeface="Calibri" panose="020F0502020204030204" pitchFamily="34" charset="0"/>
              </a:rPr>
              <a:t>28.578</a:t>
            </a:r>
            <a:r>
              <a:rPr lang="it-IT" sz="9600" kern="0" dirty="0">
                <a:latin typeface="Calibri" panose="020F0502020204030204" pitchFamily="34" charset="0"/>
                <a:ea typeface="Calibri" panose="020F0502020204030204" pitchFamily="34" charset="0"/>
                <a:cs typeface="Calibri" panose="020F0502020204030204" pitchFamily="34" charset="0"/>
              </a:rPr>
              <a:t> controlli svolti dal Comando Carabinieri per la tutela della salute, il </a:t>
            </a:r>
            <a:r>
              <a:rPr lang="it-IT" sz="9600" b="1" kern="0" dirty="0">
                <a:latin typeface="Calibri" panose="020F0502020204030204" pitchFamily="34" charset="0"/>
                <a:ea typeface="Calibri" panose="020F0502020204030204" pitchFamily="34" charset="0"/>
                <a:cs typeface="Calibri" panose="020F0502020204030204" pitchFamily="34" charset="0"/>
              </a:rPr>
              <a:t>42% </a:t>
            </a:r>
            <a:r>
              <a:rPr lang="it-IT" sz="9600" kern="0" dirty="0">
                <a:latin typeface="Calibri" panose="020F0502020204030204" pitchFamily="34" charset="0"/>
                <a:ea typeface="Calibri" panose="020F0502020204030204" pitchFamily="34" charset="0"/>
                <a:cs typeface="Calibri" panose="020F0502020204030204" pitchFamily="34" charset="0"/>
              </a:rPr>
              <a:t>ha registrato «non conformità», penali o amministrative, </a:t>
            </a:r>
            <a:r>
              <a:rPr lang="it-IT" sz="9600" b="1" kern="0" dirty="0">
                <a:latin typeface="Calibri" panose="020F0502020204030204" pitchFamily="34" charset="0"/>
                <a:ea typeface="Calibri" panose="020F0502020204030204" pitchFamily="34" charset="0"/>
                <a:cs typeface="Calibri" panose="020F0502020204030204" pitchFamily="34" charset="0"/>
              </a:rPr>
              <a:t>(48% </a:t>
            </a:r>
            <a:r>
              <a:rPr lang="it-IT" sz="9600" kern="0" dirty="0">
                <a:latin typeface="Calibri" panose="020F0502020204030204" pitchFamily="34" charset="0"/>
                <a:ea typeface="Calibri" panose="020F0502020204030204" pitchFamily="34" charset="0"/>
                <a:cs typeface="Calibri" panose="020F0502020204030204" pitchFamily="34" charset="0"/>
              </a:rPr>
              <a:t>nella ristorazione).</a:t>
            </a:r>
          </a:p>
          <a:p>
            <a:endParaRPr lang="it-IT" dirty="0"/>
          </a:p>
        </p:txBody>
      </p:sp>
    </p:spTree>
    <p:extLst>
      <p:ext uri="{BB962C8B-B14F-4D97-AF65-F5344CB8AC3E}">
        <p14:creationId xmlns:p14="http://schemas.microsoft.com/office/powerpoint/2010/main" val="5911113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95FE60-0831-B751-32F3-B0696B6DB71C}"/>
            </a:ext>
          </a:extLst>
        </p:cNvPr>
        <p:cNvGrpSpPr/>
        <p:nvPr/>
      </p:nvGrpSpPr>
      <p:grpSpPr>
        <a:xfrm>
          <a:off x="0" y="0"/>
          <a:ext cx="0" cy="0"/>
          <a:chOff x="0" y="0"/>
          <a:chExt cx="0" cy="0"/>
        </a:xfrm>
      </p:grpSpPr>
      <p:sp>
        <p:nvSpPr>
          <p:cNvPr id="4" name="Titolo 1">
            <a:extLst>
              <a:ext uri="{FF2B5EF4-FFF2-40B4-BE49-F238E27FC236}">
                <a16:creationId xmlns:a16="http://schemas.microsoft.com/office/drawing/2014/main" id="{FCCBCC15-3C28-3458-154E-8B71182CBF8B}"/>
              </a:ext>
            </a:extLst>
          </p:cNvPr>
          <p:cNvSpPr>
            <a:spLocks noGrp="1"/>
          </p:cNvSpPr>
          <p:nvPr>
            <p:ph type="title"/>
          </p:nvPr>
        </p:nvSpPr>
        <p:spPr>
          <a:xfrm>
            <a:off x="838200" y="757382"/>
            <a:ext cx="10515600" cy="933306"/>
          </a:xfrm>
        </p:spPr>
        <p:txBody>
          <a:bodyPr>
            <a:normAutofit/>
          </a:bodyPr>
          <a:lstStyle/>
          <a:p>
            <a:pPr algn="ctr"/>
            <a:r>
              <a:rPr lang="it-IT" sz="4800" b="1" dirty="0"/>
              <a:t>IL MERCATO CRIMINALE DEI PESTICIDI</a:t>
            </a:r>
          </a:p>
        </p:txBody>
      </p:sp>
      <p:sp>
        <p:nvSpPr>
          <p:cNvPr id="5" name="Segnaposto contenuto 2">
            <a:extLst>
              <a:ext uri="{FF2B5EF4-FFF2-40B4-BE49-F238E27FC236}">
                <a16:creationId xmlns:a16="http://schemas.microsoft.com/office/drawing/2014/main" id="{94BE9A9F-E9D7-12BA-8B1B-0A118552E24C}"/>
              </a:ext>
            </a:extLst>
          </p:cNvPr>
          <p:cNvSpPr>
            <a:spLocks noGrp="1"/>
          </p:cNvSpPr>
          <p:nvPr>
            <p:ph idx="1"/>
          </p:nvPr>
        </p:nvSpPr>
        <p:spPr>
          <a:xfrm>
            <a:off x="838200" y="1825625"/>
            <a:ext cx="10515600" cy="3429866"/>
          </a:xfrm>
        </p:spPr>
        <p:txBody>
          <a:bodyPr/>
          <a:lstStyle/>
          <a:p>
            <a:pPr algn="just"/>
            <a:r>
              <a:rPr lang="it-IT" dirty="0"/>
              <a:t>2.113 controlli </a:t>
            </a:r>
            <a:r>
              <a:rPr lang="it-IT" b="1" dirty="0"/>
              <a:t>(+49,8%</a:t>
            </a:r>
            <a:r>
              <a:rPr lang="it-IT" dirty="0"/>
              <a:t> rispetto al 2023), con </a:t>
            </a:r>
            <a:r>
              <a:rPr lang="it-IT" b="1" dirty="0"/>
              <a:t>407</a:t>
            </a:r>
            <a:r>
              <a:rPr lang="it-IT" dirty="0"/>
              <a:t> reati e gli illeciti amministrativi (+</a:t>
            </a:r>
            <a:r>
              <a:rPr lang="it-IT" b="1" dirty="0"/>
              <a:t>24,1%</a:t>
            </a:r>
            <a:r>
              <a:rPr lang="it-IT" dirty="0"/>
              <a:t>), 341 denunce </a:t>
            </a:r>
            <a:r>
              <a:rPr lang="it-IT" b="1" dirty="0"/>
              <a:t>(+13,4%), </a:t>
            </a:r>
            <a:r>
              <a:rPr lang="it-IT" dirty="0"/>
              <a:t>390 sanzioni </a:t>
            </a:r>
            <a:r>
              <a:rPr lang="it-IT" b="1" dirty="0"/>
              <a:t>(+33,2%) </a:t>
            </a:r>
            <a:r>
              <a:rPr lang="it-IT" dirty="0"/>
              <a:t>e 54 sequestri (più che raddoppiati) per l’utilizzo illegale di pesticidi nel nostro Paese.</a:t>
            </a:r>
          </a:p>
          <a:p>
            <a:pPr algn="just"/>
            <a:r>
              <a:rPr lang="it-IT" b="1" dirty="0"/>
              <a:t>2.040</a:t>
            </a:r>
            <a:r>
              <a:rPr lang="it-IT" dirty="0"/>
              <a:t> le tonnellate di pesticidi illegali sequestrate nel 2023 nell’ambito dell’operazione «Silver Axe» di Europol </a:t>
            </a:r>
            <a:r>
              <a:rPr lang="it-IT" b="1" dirty="0"/>
              <a:t>(+77,4% </a:t>
            </a:r>
            <a:r>
              <a:rPr lang="it-IT" dirty="0"/>
              <a:t>sul 2022). Nel 2015, anno della prima operazione, era state sequestrate 190 tonnellate di prodotti illegali.</a:t>
            </a:r>
          </a:p>
        </p:txBody>
      </p:sp>
    </p:spTree>
    <p:extLst>
      <p:ext uri="{BB962C8B-B14F-4D97-AF65-F5344CB8AC3E}">
        <p14:creationId xmlns:p14="http://schemas.microsoft.com/office/powerpoint/2010/main" val="13946714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840579-B620-1585-7CE6-D9EBFDF4BBE6}"/>
            </a:ext>
          </a:extLst>
        </p:cNvPr>
        <p:cNvGrpSpPr/>
        <p:nvPr/>
      </p:nvGrpSpPr>
      <p:grpSpPr>
        <a:xfrm>
          <a:off x="0" y="0"/>
          <a:ext cx="0" cy="0"/>
          <a:chOff x="0" y="0"/>
          <a:chExt cx="0" cy="0"/>
        </a:xfrm>
      </p:grpSpPr>
      <p:sp>
        <p:nvSpPr>
          <p:cNvPr id="4" name="Segnaposto contenuto 2">
            <a:extLst>
              <a:ext uri="{FF2B5EF4-FFF2-40B4-BE49-F238E27FC236}">
                <a16:creationId xmlns:a16="http://schemas.microsoft.com/office/drawing/2014/main" id="{FA9925CB-F3F2-52D8-4B2B-55987588AFF5}"/>
              </a:ext>
            </a:extLst>
          </p:cNvPr>
          <p:cNvSpPr>
            <a:spLocks noGrp="1"/>
          </p:cNvSpPr>
          <p:nvPr>
            <p:ph idx="1"/>
          </p:nvPr>
        </p:nvSpPr>
        <p:spPr>
          <a:xfrm>
            <a:off x="373625" y="1740310"/>
            <a:ext cx="11700387" cy="3873909"/>
          </a:xfrm>
        </p:spPr>
        <p:txBody>
          <a:bodyPr>
            <a:noAutofit/>
          </a:bodyPr>
          <a:lstStyle/>
          <a:p>
            <a:r>
              <a:rPr lang="it-IT" sz="2400" b="1" dirty="0"/>
              <a:t>Art. 255-bis (Abbandono di  rifiuti  non  pericolosi  in  casi particolari)</a:t>
            </a:r>
          </a:p>
          <a:p>
            <a:pPr marL="0" indent="0" algn="just">
              <a:buNone/>
            </a:pPr>
            <a:r>
              <a:rPr lang="it-IT" sz="2400" dirty="0"/>
              <a:t>Chiunque, in violazione delle  disposizioni  degli articoli 192, commi 1 e 2,  226,  comma  2, e  231,commi 1 e 2 (</a:t>
            </a:r>
            <a:r>
              <a:rPr lang="it-IT" sz="2400" i="1" dirty="0"/>
              <a:t>Testo unico ambientale, legge n.152/2006) </a:t>
            </a:r>
            <a:r>
              <a:rPr lang="it-IT" sz="2400" dirty="0"/>
              <a:t>abbandona o deposita rifiuti non pericolosi ovvero li  immette  nelle acque superficiali o sotterranee è punito con la reclusione  da </a:t>
            </a:r>
            <a:r>
              <a:rPr lang="it-IT" sz="2400" b="1" dirty="0"/>
              <a:t>sei mesi a cinque anni </a:t>
            </a:r>
            <a:r>
              <a:rPr lang="it-IT" sz="2400" dirty="0"/>
              <a:t>se: a) dal fatto deriva pericolo per la vita o l'incolumità delle persone ovvero pericolo di compromissione o deterioramento: 1) delle  acque  o  dell'aria, o di porzioni estese o significative del suolo o del sottosuolo; 2) di un ecosistema, della  biodiversità, anche agraria, della flora o della fauna; b) il fatto è commesso in siti contaminati o  potenzialmente contaminati ai sensi dell'articolo 240 (</a:t>
            </a:r>
            <a:r>
              <a:rPr lang="it-IT" sz="2400" i="1" dirty="0"/>
              <a:t>Testo unico ambientale, legge n.152/2006</a:t>
            </a:r>
            <a:r>
              <a:rPr lang="it-IT" sz="2400" dirty="0"/>
              <a:t>) o comunque sulle strade di accesso ai predetti siti e relative pertinenze. Per i titolari di imprese la reclusione va da nove mesi a cinque anni e sei mesi. </a:t>
            </a:r>
            <a:endParaRPr lang="it-IT" dirty="0"/>
          </a:p>
        </p:txBody>
      </p:sp>
      <p:sp>
        <p:nvSpPr>
          <p:cNvPr id="5" name="Titolo 1">
            <a:extLst>
              <a:ext uri="{FF2B5EF4-FFF2-40B4-BE49-F238E27FC236}">
                <a16:creationId xmlns:a16="http://schemas.microsoft.com/office/drawing/2014/main" id="{E97E8D5F-C0FA-F4EA-0C16-E1DBF5516DB9}"/>
              </a:ext>
            </a:extLst>
          </p:cNvPr>
          <p:cNvSpPr>
            <a:spLocks noGrp="1"/>
          </p:cNvSpPr>
          <p:nvPr>
            <p:ph type="title"/>
          </p:nvPr>
        </p:nvSpPr>
        <p:spPr>
          <a:xfrm>
            <a:off x="838200" y="757382"/>
            <a:ext cx="10515600" cy="599469"/>
          </a:xfrm>
        </p:spPr>
        <p:txBody>
          <a:bodyPr>
            <a:normAutofit fontScale="90000"/>
          </a:bodyPr>
          <a:lstStyle/>
          <a:p>
            <a:pPr algn="ctr"/>
            <a:r>
              <a:rPr lang="it-IT" b="1" dirty="0"/>
              <a:t>I NUOVI DELITTI NELLA GESTIONE DEI RIFIUTI</a:t>
            </a:r>
          </a:p>
        </p:txBody>
      </p:sp>
    </p:spTree>
    <p:extLst>
      <p:ext uri="{BB962C8B-B14F-4D97-AF65-F5344CB8AC3E}">
        <p14:creationId xmlns:p14="http://schemas.microsoft.com/office/powerpoint/2010/main" val="15884109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870EFC-F61B-3A64-AE98-B72F8C1FC74D}"/>
            </a:ext>
          </a:extLst>
        </p:cNvPr>
        <p:cNvGrpSpPr/>
        <p:nvPr/>
      </p:nvGrpSpPr>
      <p:grpSpPr>
        <a:xfrm>
          <a:off x="0" y="0"/>
          <a:ext cx="0" cy="0"/>
          <a:chOff x="0" y="0"/>
          <a:chExt cx="0" cy="0"/>
        </a:xfrm>
      </p:grpSpPr>
      <p:sp>
        <p:nvSpPr>
          <p:cNvPr id="4" name="Segnaposto contenuto 2">
            <a:extLst>
              <a:ext uri="{FF2B5EF4-FFF2-40B4-BE49-F238E27FC236}">
                <a16:creationId xmlns:a16="http://schemas.microsoft.com/office/drawing/2014/main" id="{D9D43A6C-42BB-AEE8-A846-638518FE769E}"/>
              </a:ext>
            </a:extLst>
          </p:cNvPr>
          <p:cNvSpPr>
            <a:spLocks noGrp="1"/>
          </p:cNvSpPr>
          <p:nvPr>
            <p:ph idx="1"/>
          </p:nvPr>
        </p:nvSpPr>
        <p:spPr>
          <a:xfrm>
            <a:off x="373625" y="1543665"/>
            <a:ext cx="11700387" cy="4070554"/>
          </a:xfrm>
        </p:spPr>
        <p:txBody>
          <a:bodyPr>
            <a:noAutofit/>
          </a:bodyPr>
          <a:lstStyle/>
          <a:p>
            <a:pPr algn="just"/>
            <a:r>
              <a:rPr lang="it-IT" sz="2400" b="1" dirty="0"/>
              <a:t>Art. 255-ter (Abbandono di rifiuti pericolosi)</a:t>
            </a:r>
          </a:p>
          <a:p>
            <a:pPr marL="0" indent="0" algn="just">
              <a:buNone/>
            </a:pPr>
            <a:r>
              <a:rPr lang="it-IT" sz="2400" dirty="0"/>
              <a:t>Chiunque, in violazione delle disposizioni degli articoli 192,  commi  1  e  2, 226, comma 2, e 231, commi 1 e 2 (</a:t>
            </a:r>
            <a:r>
              <a:rPr lang="it-IT" sz="2400" i="1" dirty="0"/>
              <a:t>Testo unico ambientale, legge n.152/2006)</a:t>
            </a:r>
            <a:r>
              <a:rPr lang="it-IT" sz="2400" dirty="0"/>
              <a:t>  abbandona  o  deposita  rifiuti pericolosi ovvero li immette nelle acque superficiali  o  sotterranee è punito con la reclusione da </a:t>
            </a:r>
            <a:r>
              <a:rPr lang="it-IT" sz="2400" b="1" dirty="0"/>
              <a:t>uno a cinque anni</a:t>
            </a:r>
            <a:r>
              <a:rPr lang="it-IT" sz="2400" dirty="0"/>
              <a:t>. La pena è della reclusione da </a:t>
            </a:r>
            <a:r>
              <a:rPr lang="it-IT" sz="2400" b="1" dirty="0"/>
              <a:t>un anno e sei mesi a sei anni </a:t>
            </a:r>
            <a:r>
              <a:rPr lang="it-IT" sz="2400" dirty="0"/>
              <a:t>quando: a) dal fatto deriva pericolo per la vita o per la incolumità delle persone ovvero pericolo di compromissione o deterioramento: 1) delle  acque o dell'aria,  o  di  porzioni estese o significative del suolo o del sottosuolo; 2) di un ecosistema, della  biodiversità,  anche  agraria, della flora o della fauna;  b) il fatto è commesso in siti contaminati o  potenzialmente contaminati ai sensi dell'articolo 240 (</a:t>
            </a:r>
            <a:r>
              <a:rPr lang="it-IT" sz="2400" i="1" dirty="0"/>
              <a:t>Testo unico ambientale, legge n.152/2006) </a:t>
            </a:r>
            <a:r>
              <a:rPr lang="it-IT" sz="2400" dirty="0"/>
              <a:t>o  comunque  sulle  strade  di accesso ai predetti siti e relative pertinenze. Per i titolari di imprese le sanzioni vanno da un minimo di </a:t>
            </a:r>
            <a:r>
              <a:rPr lang="it-IT" sz="2400" b="1" dirty="0"/>
              <a:t>due anni </a:t>
            </a:r>
            <a:r>
              <a:rPr lang="it-IT" sz="2400" dirty="0"/>
              <a:t>a un massimo di </a:t>
            </a:r>
            <a:r>
              <a:rPr lang="it-IT" sz="2400" b="1" dirty="0"/>
              <a:t>6 anni e sei </a:t>
            </a:r>
            <a:r>
              <a:rPr lang="it-IT" sz="2400" b="1" dirty="0" err="1"/>
              <a:t>mes</a:t>
            </a:r>
            <a:endParaRPr lang="it-IT" sz="2400" b="1" dirty="0"/>
          </a:p>
        </p:txBody>
      </p:sp>
      <p:sp>
        <p:nvSpPr>
          <p:cNvPr id="5" name="Titolo 1">
            <a:extLst>
              <a:ext uri="{FF2B5EF4-FFF2-40B4-BE49-F238E27FC236}">
                <a16:creationId xmlns:a16="http://schemas.microsoft.com/office/drawing/2014/main" id="{705BE553-ABAE-3BB8-7F12-F4131F98C64C}"/>
              </a:ext>
            </a:extLst>
          </p:cNvPr>
          <p:cNvSpPr>
            <a:spLocks noGrp="1"/>
          </p:cNvSpPr>
          <p:nvPr>
            <p:ph type="title"/>
          </p:nvPr>
        </p:nvSpPr>
        <p:spPr>
          <a:xfrm>
            <a:off x="838200" y="757382"/>
            <a:ext cx="10515600" cy="599469"/>
          </a:xfrm>
        </p:spPr>
        <p:txBody>
          <a:bodyPr>
            <a:normAutofit fontScale="90000"/>
          </a:bodyPr>
          <a:lstStyle/>
          <a:p>
            <a:pPr algn="ctr"/>
            <a:r>
              <a:rPr lang="it-IT" b="1" dirty="0"/>
              <a:t>I NUOVI DELITTI NELLA GESTIONE DEI RIFIUTI/2</a:t>
            </a:r>
          </a:p>
        </p:txBody>
      </p:sp>
    </p:spTree>
    <p:extLst>
      <p:ext uri="{BB962C8B-B14F-4D97-AF65-F5344CB8AC3E}">
        <p14:creationId xmlns:p14="http://schemas.microsoft.com/office/powerpoint/2010/main" val="3762588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C213CC-34CF-F716-FD03-7CB48B0AC9DC}"/>
            </a:ext>
          </a:extLst>
        </p:cNvPr>
        <p:cNvGrpSpPr/>
        <p:nvPr/>
      </p:nvGrpSpPr>
      <p:grpSpPr>
        <a:xfrm>
          <a:off x="0" y="0"/>
          <a:ext cx="0" cy="0"/>
          <a:chOff x="0" y="0"/>
          <a:chExt cx="0" cy="0"/>
        </a:xfrm>
      </p:grpSpPr>
      <p:sp>
        <p:nvSpPr>
          <p:cNvPr id="4" name="Segnaposto contenuto 2">
            <a:extLst>
              <a:ext uri="{FF2B5EF4-FFF2-40B4-BE49-F238E27FC236}">
                <a16:creationId xmlns:a16="http://schemas.microsoft.com/office/drawing/2014/main" id="{CD7850C9-4BBD-F6D3-5977-7BCBF54C09A0}"/>
              </a:ext>
            </a:extLst>
          </p:cNvPr>
          <p:cNvSpPr>
            <a:spLocks noGrp="1"/>
          </p:cNvSpPr>
          <p:nvPr>
            <p:ph idx="1"/>
          </p:nvPr>
        </p:nvSpPr>
        <p:spPr>
          <a:xfrm>
            <a:off x="373625" y="1543665"/>
            <a:ext cx="11700387" cy="4070554"/>
          </a:xfrm>
        </p:spPr>
        <p:txBody>
          <a:bodyPr>
            <a:noAutofit/>
          </a:bodyPr>
          <a:lstStyle/>
          <a:p>
            <a:r>
              <a:rPr lang="it-IT" b="1" dirty="0"/>
              <a:t>Articolo 256-bis (Combustione illecita di rifiuti)</a:t>
            </a:r>
          </a:p>
          <a:p>
            <a:pPr marL="0" indent="0" algn="just">
              <a:buNone/>
            </a:pPr>
            <a:r>
              <a:rPr lang="it-IT" sz="2400" dirty="0"/>
              <a:t>Viene introdotto il  comma 3-bis, che inasprisce le sanzioni previste</a:t>
            </a:r>
            <a:r>
              <a:rPr lang="it-IT" sz="2400" b="1" dirty="0"/>
              <a:t>. </a:t>
            </a:r>
            <a:r>
              <a:rPr lang="it-IT" sz="2400" dirty="0"/>
              <a:t>La combustione di rifiuti non pericolosi è  punita con la reclusione da </a:t>
            </a:r>
            <a:r>
              <a:rPr lang="it-IT" sz="2400" b="1" dirty="0"/>
              <a:t>tre a sei anni</a:t>
            </a:r>
            <a:r>
              <a:rPr lang="it-IT" sz="2400" dirty="0"/>
              <a:t>, quando: a) dal fatto deriva pericolo per la vita o per la incolumità  delle  persone  ovvero  pericolo  di  compromissione   o deterioramento: 1) delle acque o dell'aria, o di porzioni estese o significative del suolo o del sottosuolo; 2) di un ecosistema, della biodiversità, anche agraria, della flora o della fauna; b) il  fatto è  ommesso in siti contaminati o potenzialmente contaminati ai  sensi dell'articolo 240 (</a:t>
            </a:r>
            <a:r>
              <a:rPr lang="it-IT" sz="2400" i="1" dirty="0"/>
              <a:t>Testo unico ambientale, legge n.152/2006)</a:t>
            </a:r>
            <a:r>
              <a:rPr lang="it-IT" sz="2400" dirty="0"/>
              <a:t> o comunque sulle strade di accesso ai predetti siti e relative pertinenze. </a:t>
            </a:r>
          </a:p>
          <a:p>
            <a:pPr marL="0" indent="0" algn="just">
              <a:buNone/>
            </a:pPr>
            <a:r>
              <a:rPr lang="it-IT" sz="2400" dirty="0"/>
              <a:t>La combustione di rifiuti pericolosi, quando ricorre taluno dei casi di cui al periodo che precede, è punita con la reclusione </a:t>
            </a:r>
            <a:r>
              <a:rPr lang="it-IT" sz="2400" b="1" dirty="0"/>
              <a:t>da tre anni e sei mesi a sette anni</a:t>
            </a:r>
            <a:r>
              <a:rPr lang="it-IT" sz="2400" dirty="0"/>
              <a:t>.</a:t>
            </a:r>
          </a:p>
          <a:p>
            <a:pPr algn="just"/>
            <a:endParaRPr lang="it-IT" sz="2400" b="1" dirty="0"/>
          </a:p>
        </p:txBody>
      </p:sp>
      <p:sp>
        <p:nvSpPr>
          <p:cNvPr id="5" name="Titolo 1">
            <a:extLst>
              <a:ext uri="{FF2B5EF4-FFF2-40B4-BE49-F238E27FC236}">
                <a16:creationId xmlns:a16="http://schemas.microsoft.com/office/drawing/2014/main" id="{8F9EBFB3-08C3-78EB-15F9-DF6249412C25}"/>
              </a:ext>
            </a:extLst>
          </p:cNvPr>
          <p:cNvSpPr>
            <a:spLocks noGrp="1"/>
          </p:cNvSpPr>
          <p:nvPr>
            <p:ph type="title"/>
          </p:nvPr>
        </p:nvSpPr>
        <p:spPr>
          <a:xfrm>
            <a:off x="838200" y="757382"/>
            <a:ext cx="10515600" cy="599469"/>
          </a:xfrm>
        </p:spPr>
        <p:txBody>
          <a:bodyPr>
            <a:normAutofit fontScale="90000"/>
          </a:bodyPr>
          <a:lstStyle/>
          <a:p>
            <a:pPr algn="ctr"/>
            <a:r>
              <a:rPr lang="it-IT" b="1" dirty="0"/>
              <a:t>I NUOVI DELITTI NELLA GESTIONE DEI RIFIUTI/3</a:t>
            </a:r>
          </a:p>
        </p:txBody>
      </p:sp>
    </p:spTree>
    <p:extLst>
      <p:ext uri="{BB962C8B-B14F-4D97-AF65-F5344CB8AC3E}">
        <p14:creationId xmlns:p14="http://schemas.microsoft.com/office/powerpoint/2010/main" val="10678238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0DC9E8-ABF4-C4E4-E5AC-41EA0EFFAEAB}"/>
            </a:ext>
          </a:extLst>
        </p:cNvPr>
        <p:cNvGrpSpPr/>
        <p:nvPr/>
      </p:nvGrpSpPr>
      <p:grpSpPr>
        <a:xfrm>
          <a:off x="0" y="0"/>
          <a:ext cx="0" cy="0"/>
          <a:chOff x="0" y="0"/>
          <a:chExt cx="0" cy="0"/>
        </a:xfrm>
      </p:grpSpPr>
      <p:sp>
        <p:nvSpPr>
          <p:cNvPr id="4" name="Segnaposto contenuto 2">
            <a:extLst>
              <a:ext uri="{FF2B5EF4-FFF2-40B4-BE49-F238E27FC236}">
                <a16:creationId xmlns:a16="http://schemas.microsoft.com/office/drawing/2014/main" id="{F9A05DD7-6550-D31C-76F3-7B6557E4C2DD}"/>
              </a:ext>
            </a:extLst>
          </p:cNvPr>
          <p:cNvSpPr>
            <a:spLocks noGrp="1"/>
          </p:cNvSpPr>
          <p:nvPr>
            <p:ph idx="1"/>
          </p:nvPr>
        </p:nvSpPr>
        <p:spPr>
          <a:xfrm>
            <a:off x="838200" y="2074605"/>
            <a:ext cx="10852355" cy="3539613"/>
          </a:xfrm>
        </p:spPr>
        <p:txBody>
          <a:bodyPr>
            <a:noAutofit/>
          </a:bodyPr>
          <a:lstStyle/>
          <a:p>
            <a:pPr algn="just"/>
            <a:r>
              <a:rPr lang="it-IT" sz="2400" b="1" dirty="0"/>
              <a:t>Articolo 259 (Spedizione illegale di rifiuti)</a:t>
            </a:r>
          </a:p>
          <a:p>
            <a:pPr marL="0" indent="0" algn="just">
              <a:buNone/>
            </a:pPr>
            <a:r>
              <a:rPr lang="it-IT" sz="2400" dirty="0"/>
              <a:t>Chiunque effettua una spedizione di  rifiuti  costituente spedizione  illegale  ai  sensi  degli  articoli  2,  punto  35   del regolamento (CE) n. 1013/2006 del Parlamento europeo e del Consiglio, del 14 giugno 2006 e dell'articolo 3, punto 26 del  regolamento  (UE) n. 2024/1157 del Parlamento europeo e del  Consiglio  dell'11  aprile 2024, è punito con la reclusione da </a:t>
            </a:r>
            <a:r>
              <a:rPr lang="it-IT" sz="2400" b="1" dirty="0"/>
              <a:t>uno a cinque anni</a:t>
            </a:r>
            <a:r>
              <a:rPr lang="it-IT" sz="2400" dirty="0"/>
              <a:t>. La pena è aumentata in caso di spedizione di rifiuti pericolosi.</a:t>
            </a:r>
          </a:p>
          <a:p>
            <a:pPr algn="just"/>
            <a:endParaRPr lang="it-IT" sz="2400" b="1" dirty="0"/>
          </a:p>
        </p:txBody>
      </p:sp>
      <p:sp>
        <p:nvSpPr>
          <p:cNvPr id="5" name="Titolo 1">
            <a:extLst>
              <a:ext uri="{FF2B5EF4-FFF2-40B4-BE49-F238E27FC236}">
                <a16:creationId xmlns:a16="http://schemas.microsoft.com/office/drawing/2014/main" id="{5F9488FE-1BD2-6984-116C-DAD6EDF02185}"/>
              </a:ext>
            </a:extLst>
          </p:cNvPr>
          <p:cNvSpPr>
            <a:spLocks noGrp="1"/>
          </p:cNvSpPr>
          <p:nvPr>
            <p:ph type="title"/>
          </p:nvPr>
        </p:nvSpPr>
        <p:spPr>
          <a:xfrm>
            <a:off x="838200" y="757382"/>
            <a:ext cx="10515600" cy="599469"/>
          </a:xfrm>
        </p:spPr>
        <p:txBody>
          <a:bodyPr>
            <a:normAutofit fontScale="90000"/>
          </a:bodyPr>
          <a:lstStyle/>
          <a:p>
            <a:pPr algn="ctr"/>
            <a:r>
              <a:rPr lang="it-IT" b="1" dirty="0"/>
              <a:t>I NUOVI DELITTI NELLA GESTIONE DEI RIFIUTI/4</a:t>
            </a:r>
          </a:p>
        </p:txBody>
      </p:sp>
    </p:spTree>
    <p:extLst>
      <p:ext uri="{BB962C8B-B14F-4D97-AF65-F5344CB8AC3E}">
        <p14:creationId xmlns:p14="http://schemas.microsoft.com/office/powerpoint/2010/main" val="87725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8F4DC6-2539-1E15-D7EC-78515B38B326}"/>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913D1B03-3D48-FB08-C588-7E77304E939C}"/>
              </a:ext>
            </a:extLst>
          </p:cNvPr>
          <p:cNvSpPr>
            <a:spLocks noGrp="1"/>
          </p:cNvSpPr>
          <p:nvPr>
            <p:ph type="title"/>
          </p:nvPr>
        </p:nvSpPr>
        <p:spPr>
          <a:xfrm>
            <a:off x="838200" y="757382"/>
            <a:ext cx="10515600" cy="422489"/>
          </a:xfrm>
        </p:spPr>
        <p:txBody>
          <a:bodyPr>
            <a:noAutofit/>
          </a:bodyPr>
          <a:lstStyle/>
          <a:p>
            <a:pPr algn="ctr"/>
            <a:r>
              <a:rPr lang="it-IT" b="1" cap="all" dirty="0"/>
              <a:t>Cosa significa il neologismo ecomafia</a:t>
            </a:r>
            <a:endParaRPr lang="it-IT" b="1" dirty="0"/>
          </a:p>
        </p:txBody>
      </p:sp>
      <p:sp>
        <p:nvSpPr>
          <p:cNvPr id="3" name="Segnaposto contenuto 2">
            <a:extLst>
              <a:ext uri="{FF2B5EF4-FFF2-40B4-BE49-F238E27FC236}">
                <a16:creationId xmlns:a16="http://schemas.microsoft.com/office/drawing/2014/main" id="{5CA100D3-2DA5-27BF-D4DC-1EB0E7FD75D1}"/>
              </a:ext>
            </a:extLst>
          </p:cNvPr>
          <p:cNvSpPr>
            <a:spLocks noGrp="1"/>
          </p:cNvSpPr>
          <p:nvPr>
            <p:ph idx="1"/>
          </p:nvPr>
        </p:nvSpPr>
        <p:spPr>
          <a:xfrm>
            <a:off x="403123" y="1288027"/>
            <a:ext cx="11100619" cy="4237702"/>
          </a:xfrm>
        </p:spPr>
        <p:txBody>
          <a:bodyPr>
            <a:noAutofit/>
          </a:bodyPr>
          <a:lstStyle/>
          <a:p>
            <a:pPr algn="just">
              <a:lnSpc>
                <a:spcPct val="107000"/>
              </a:lnSpc>
              <a:spcAft>
                <a:spcPts val="800"/>
              </a:spcAft>
            </a:pPr>
            <a:r>
              <a:rPr lang="it-IT" sz="2000" kern="0" dirty="0">
                <a:latin typeface="Calibri" panose="020F0502020204030204" pitchFamily="34" charset="0"/>
                <a:ea typeface="Calibri" panose="020F0502020204030204" pitchFamily="34" charset="0"/>
                <a:cs typeface="Calibri" panose="020F0502020204030204" pitchFamily="34" charset="0"/>
              </a:rPr>
              <a:t>Coniato da Legambiente nel </a:t>
            </a:r>
            <a:r>
              <a:rPr lang="it-IT" sz="2000" b="1" kern="0" dirty="0">
                <a:latin typeface="Calibri" panose="020F0502020204030204" pitchFamily="34" charset="0"/>
                <a:ea typeface="Calibri" panose="020F0502020204030204" pitchFamily="34" charset="0"/>
                <a:cs typeface="Calibri" panose="020F0502020204030204" pitchFamily="34" charset="0"/>
              </a:rPr>
              <a:t>1994</a:t>
            </a:r>
            <a:r>
              <a:rPr lang="it-IT" sz="2000" kern="0" dirty="0">
                <a:latin typeface="Calibri" panose="020F0502020204030204" pitchFamily="34" charset="0"/>
                <a:ea typeface="Calibri" panose="020F0502020204030204" pitchFamily="34" charset="0"/>
                <a:cs typeface="Calibri" panose="020F0502020204030204" pitchFamily="34" charset="0"/>
              </a:rPr>
              <a:t>, il termine “ecomafia” è entrato nel 1999 nel Vocabolario Zingarelli della lingua italiana, per indicare il ruolo delle mafie nei fenomeni di aggressione criminale all’ambiente, dallo smaltimento di rifiuti all’abusivismo edilizio.</a:t>
            </a:r>
            <a:endParaRPr lang="it-IT" sz="2000" b="1" kern="0" dirty="0">
              <a:latin typeface="Calibri" panose="020F0502020204030204" pitchFamily="34" charset="0"/>
              <a:ea typeface="Calibri" panose="020F0502020204030204" pitchFamily="34" charset="0"/>
              <a:cs typeface="Calibri" panose="020F0502020204030204" pitchFamily="34" charset="0"/>
            </a:endParaRPr>
          </a:p>
          <a:p>
            <a:pPr algn="just">
              <a:lnSpc>
                <a:spcPct val="107000"/>
              </a:lnSpc>
              <a:spcAft>
                <a:spcPts val="800"/>
              </a:spcAft>
            </a:pPr>
            <a:r>
              <a:rPr lang="it-IT" sz="2000" kern="0" dirty="0">
                <a:latin typeface="Calibri" panose="020F0502020204030204" pitchFamily="34" charset="0"/>
                <a:ea typeface="Calibri" panose="020F0502020204030204" pitchFamily="34" charset="0"/>
                <a:cs typeface="Calibri" panose="020F0502020204030204" pitchFamily="34" charset="0"/>
              </a:rPr>
              <a:t>Oggi con il termine “ecomafia” Legambiente indica l’intreccio di interessi tra criminalità ambientale, criminalità economica e mafie, che minaccia principi fondamentali sanciti dalla nostra Costituzione: </a:t>
            </a:r>
          </a:p>
          <a:p>
            <a:pPr marL="514350" indent="-514350" algn="just">
              <a:lnSpc>
                <a:spcPct val="107000"/>
              </a:lnSpc>
              <a:spcAft>
                <a:spcPts val="800"/>
              </a:spcAft>
              <a:buAutoNum type="alphaLcParenR"/>
            </a:pPr>
            <a:r>
              <a:rPr lang="it-IT" sz="2000" kern="0" dirty="0">
                <a:latin typeface="Calibri" panose="020F0502020204030204" pitchFamily="34" charset="0"/>
                <a:ea typeface="Calibri" panose="020F0502020204030204" pitchFamily="34" charset="0"/>
                <a:cs typeface="Calibri" panose="020F0502020204030204" pitchFamily="34" charset="0"/>
              </a:rPr>
              <a:t>l’ambiente, la biodiversità, gli ecosistemi, la tutela degli animali, anche nell’interesse delle future generazioni </a:t>
            </a:r>
            <a:r>
              <a:rPr lang="it-IT" sz="2000" b="1" kern="0" dirty="0">
                <a:latin typeface="Calibri" panose="020F0502020204030204" pitchFamily="34" charset="0"/>
                <a:ea typeface="Calibri" panose="020F0502020204030204" pitchFamily="34" charset="0"/>
                <a:cs typeface="Calibri" panose="020F0502020204030204" pitchFamily="34" charset="0"/>
              </a:rPr>
              <a:t>(art. 9); </a:t>
            </a:r>
          </a:p>
          <a:p>
            <a:pPr marL="514350" indent="-514350" algn="just">
              <a:lnSpc>
                <a:spcPct val="107000"/>
              </a:lnSpc>
              <a:spcAft>
                <a:spcPts val="800"/>
              </a:spcAft>
              <a:buAutoNum type="alphaLcParenR"/>
            </a:pPr>
            <a:r>
              <a:rPr lang="it-IT" sz="2000" kern="0" dirty="0">
                <a:latin typeface="Calibri" panose="020F0502020204030204" pitchFamily="34" charset="0"/>
                <a:ea typeface="Calibri" panose="020F0502020204030204" pitchFamily="34" charset="0"/>
                <a:cs typeface="Calibri" panose="020F0502020204030204" pitchFamily="34" charset="0"/>
              </a:rPr>
              <a:t>la salute dei cittadini </a:t>
            </a:r>
            <a:r>
              <a:rPr lang="it-IT" sz="2000" b="1" kern="0" dirty="0">
                <a:latin typeface="Calibri" panose="020F0502020204030204" pitchFamily="34" charset="0"/>
                <a:ea typeface="Calibri" panose="020F0502020204030204" pitchFamily="34" charset="0"/>
                <a:cs typeface="Calibri" panose="020F0502020204030204" pitchFamily="34" charset="0"/>
              </a:rPr>
              <a:t>(art. 32);</a:t>
            </a:r>
          </a:p>
          <a:p>
            <a:pPr marL="514350" indent="-514350" algn="just">
              <a:lnSpc>
                <a:spcPct val="107000"/>
              </a:lnSpc>
              <a:spcAft>
                <a:spcPts val="800"/>
              </a:spcAft>
              <a:buAutoNum type="alphaLcParenR"/>
            </a:pPr>
            <a:r>
              <a:rPr lang="it-IT" sz="2000" kern="0" dirty="0">
                <a:latin typeface="Calibri" panose="020F0502020204030204" pitchFamily="34" charset="0"/>
                <a:ea typeface="Calibri" panose="020F0502020204030204" pitchFamily="34" charset="0"/>
                <a:cs typeface="Calibri" panose="020F0502020204030204" pitchFamily="34" charset="0"/>
              </a:rPr>
              <a:t>l’attività economica privata, che non può arrecare danno alla salute, all’ambiente, alla sicurezza, alla dignità umana e deve essere indirizzata e coordinata a fini sociali e ambientali </a:t>
            </a:r>
            <a:r>
              <a:rPr lang="it-IT" sz="2000" b="1" kern="0" dirty="0">
                <a:latin typeface="Calibri" panose="020F0502020204030204" pitchFamily="34" charset="0"/>
                <a:ea typeface="Calibri" panose="020F0502020204030204" pitchFamily="34" charset="0"/>
                <a:cs typeface="Calibri" panose="020F0502020204030204" pitchFamily="34" charset="0"/>
              </a:rPr>
              <a:t>(art. 41)</a:t>
            </a:r>
            <a:r>
              <a:rPr lang="it-IT" sz="2000" kern="0" dirty="0">
                <a:latin typeface="Calibri" panose="020F0502020204030204" pitchFamily="34" charset="0"/>
                <a:ea typeface="Calibri" panose="020F0502020204030204" pitchFamily="34" charset="0"/>
                <a:cs typeface="Calibri" panose="020F0502020204030204" pitchFamily="34" charset="0"/>
              </a:rPr>
              <a:t>.</a:t>
            </a:r>
            <a:endParaRPr lang="en-US" sz="2000" kern="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411151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7809B2-1EFB-A284-B061-3423E7C7B770}"/>
            </a:ext>
          </a:extLst>
        </p:cNvPr>
        <p:cNvGrpSpPr/>
        <p:nvPr/>
      </p:nvGrpSpPr>
      <p:grpSpPr>
        <a:xfrm>
          <a:off x="0" y="0"/>
          <a:ext cx="0" cy="0"/>
          <a:chOff x="0" y="0"/>
          <a:chExt cx="0" cy="0"/>
        </a:xfrm>
      </p:grpSpPr>
      <p:sp>
        <p:nvSpPr>
          <p:cNvPr id="4" name="Segnaposto contenuto 2">
            <a:extLst>
              <a:ext uri="{FF2B5EF4-FFF2-40B4-BE49-F238E27FC236}">
                <a16:creationId xmlns:a16="http://schemas.microsoft.com/office/drawing/2014/main" id="{E91E7266-3C22-AD71-112D-2ED9DC1EA4A9}"/>
              </a:ext>
            </a:extLst>
          </p:cNvPr>
          <p:cNvSpPr>
            <a:spLocks noGrp="1"/>
          </p:cNvSpPr>
          <p:nvPr>
            <p:ph idx="1"/>
          </p:nvPr>
        </p:nvSpPr>
        <p:spPr>
          <a:xfrm>
            <a:off x="452284" y="1297858"/>
            <a:ext cx="11130116" cy="4365523"/>
          </a:xfrm>
        </p:spPr>
        <p:txBody>
          <a:bodyPr>
            <a:noAutofit/>
          </a:bodyPr>
          <a:lstStyle/>
          <a:p>
            <a:pPr algn="just"/>
            <a:r>
              <a:rPr lang="it-IT" sz="2400" b="1" dirty="0"/>
              <a:t>1) DEFINIRE </a:t>
            </a:r>
            <a:r>
              <a:rPr lang="it-IT" sz="2400" dirty="0"/>
              <a:t>quanto prima il decreto legislativo di recepimento della direttiva europea per la tutela penale dell’ambiente, inserendo nel titolo VI-bis del Codice penale i delitti di nuova formulazione (dai traffici di specie protette al saccheggio delle risorse idriche) e valutando la corrispondenza del delitto di disastro ambientale (art. 452-quater) con la definizione di “ecocidio”; </a:t>
            </a:r>
          </a:p>
          <a:p>
            <a:pPr algn="just"/>
            <a:r>
              <a:rPr lang="it-IT" sz="2400" b="1" dirty="0"/>
              <a:t>2) INSERIRE </a:t>
            </a:r>
            <a:r>
              <a:rPr lang="it-IT" sz="2400" dirty="0"/>
              <a:t>nel titolo IX bis del Codice penale, “Dei delitti contro gli animali”, i delitti contro la fauna e le specie protette, dal bracconaggio ai traffici illeciti, come prevede la direttiva europea per la tutela penale dell’ambiente, con una pena minima di 3 anni di reclusione; </a:t>
            </a:r>
          </a:p>
          <a:p>
            <a:pPr algn="just"/>
            <a:r>
              <a:rPr lang="it-IT" sz="2400" b="1" dirty="0"/>
              <a:t>3) APPROVARE </a:t>
            </a:r>
            <a:r>
              <a:rPr lang="it-IT" sz="2400" dirty="0"/>
              <a:t>il disegno di legge che introduce nel Codice penale i delitti contro il patrimonio agroalimentare, inserendo un reato specifico con sanzioni adeguate per chi produce, commercia e utilizza pesticidi illegali; </a:t>
            </a:r>
          </a:p>
        </p:txBody>
      </p:sp>
      <p:sp>
        <p:nvSpPr>
          <p:cNvPr id="5" name="Titolo 1">
            <a:extLst>
              <a:ext uri="{FF2B5EF4-FFF2-40B4-BE49-F238E27FC236}">
                <a16:creationId xmlns:a16="http://schemas.microsoft.com/office/drawing/2014/main" id="{29D7CB0E-BE7F-D274-C98A-2E1DB5F2EEF7}"/>
              </a:ext>
            </a:extLst>
          </p:cNvPr>
          <p:cNvSpPr>
            <a:spLocks noGrp="1"/>
          </p:cNvSpPr>
          <p:nvPr>
            <p:ph type="title"/>
          </p:nvPr>
        </p:nvSpPr>
        <p:spPr>
          <a:xfrm>
            <a:off x="838200" y="757382"/>
            <a:ext cx="10515600" cy="540476"/>
          </a:xfrm>
        </p:spPr>
        <p:txBody>
          <a:bodyPr>
            <a:normAutofit fontScale="90000"/>
          </a:bodyPr>
          <a:lstStyle/>
          <a:p>
            <a:pPr algn="ctr"/>
            <a:r>
              <a:rPr lang="it-IT" b="1" dirty="0"/>
              <a:t>LE PROPOSTE DI LEGAMBIENTE</a:t>
            </a:r>
          </a:p>
        </p:txBody>
      </p:sp>
    </p:spTree>
    <p:extLst>
      <p:ext uri="{BB962C8B-B14F-4D97-AF65-F5344CB8AC3E}">
        <p14:creationId xmlns:p14="http://schemas.microsoft.com/office/powerpoint/2010/main" val="18872311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4B4264-2ED7-F60E-9B95-8DEB4EC36B3A}"/>
            </a:ext>
          </a:extLst>
        </p:cNvPr>
        <p:cNvGrpSpPr/>
        <p:nvPr/>
      </p:nvGrpSpPr>
      <p:grpSpPr>
        <a:xfrm>
          <a:off x="0" y="0"/>
          <a:ext cx="0" cy="0"/>
          <a:chOff x="0" y="0"/>
          <a:chExt cx="0" cy="0"/>
        </a:xfrm>
      </p:grpSpPr>
      <p:sp>
        <p:nvSpPr>
          <p:cNvPr id="4" name="Segnaposto contenuto 2">
            <a:extLst>
              <a:ext uri="{FF2B5EF4-FFF2-40B4-BE49-F238E27FC236}">
                <a16:creationId xmlns:a16="http://schemas.microsoft.com/office/drawing/2014/main" id="{C54FAC9E-4E2A-BE51-0037-EE59E95DD588}"/>
              </a:ext>
            </a:extLst>
          </p:cNvPr>
          <p:cNvSpPr>
            <a:spLocks noGrp="1"/>
          </p:cNvSpPr>
          <p:nvPr>
            <p:ph idx="1"/>
          </p:nvPr>
        </p:nvSpPr>
        <p:spPr>
          <a:xfrm>
            <a:off x="412955" y="1465005"/>
            <a:ext cx="11385755" cy="4060723"/>
          </a:xfrm>
        </p:spPr>
        <p:txBody>
          <a:bodyPr>
            <a:noAutofit/>
          </a:bodyPr>
          <a:lstStyle/>
          <a:p>
            <a:pPr algn="just"/>
            <a:r>
              <a:rPr lang="it-IT" sz="2400" b="1" dirty="0"/>
              <a:t>4) ADOTTARE </a:t>
            </a:r>
            <a:r>
              <a:rPr lang="it-IT" sz="2400" dirty="0"/>
              <a:t>un Piano nazionale di lotta all’abusivismo edilizio, con risorse adeguate per Comuni, autorità giudiziaria e Prefetture per gli abbattimenti; l’estensione del potere sostitutivo delle Prefetture (art.10-bis, legge 120/2020) alle ordinanze di demolizione emanate e non eseguite dai Comuni prima dell’approvazione della norma;</a:t>
            </a:r>
          </a:p>
          <a:p>
            <a:pPr algn="just"/>
            <a:r>
              <a:rPr lang="it-IT" sz="2400" b="1" dirty="0"/>
              <a:t>5) RIMUOVERE </a:t>
            </a:r>
            <a:r>
              <a:rPr lang="it-IT" sz="2400" dirty="0"/>
              <a:t>la clausola dell’invarianza dei costi per la spesa pubblica nella legge istitutiva del Sistema nazionale per la protezione dell’ambiente, destinare al loro potenziamento tutte le somme riscosse dalle Agenzie per la protezione dell’ambiente attraverso il </a:t>
            </a:r>
            <a:r>
              <a:rPr lang="it-IT" sz="2400" dirty="0" err="1"/>
              <a:t>D.Lgs</a:t>
            </a:r>
            <a:r>
              <a:rPr lang="it-IT" sz="2400" dirty="0"/>
              <a:t> 152/2006 ed emanare il decreto ministeriale sui nuovi importi a carico del contravventore per le attività di prescrizione ed asseverazione tecnica; </a:t>
            </a:r>
          </a:p>
          <a:p>
            <a:pPr algn="just"/>
            <a:r>
              <a:rPr lang="it-IT" sz="2400" b="1" dirty="0"/>
              <a:t>6) GARANTIRE </a:t>
            </a:r>
            <a:r>
              <a:rPr lang="it-IT" sz="2400" dirty="0"/>
              <a:t>l’accesso gratuito alla giustizia alle associazioni, come Legambiente, iscritte nel registro unico nazionale del Terzo settore.</a:t>
            </a:r>
          </a:p>
          <a:p>
            <a:pPr algn="just"/>
            <a:endParaRPr lang="it-IT" sz="2400" dirty="0"/>
          </a:p>
          <a:p>
            <a:pPr algn="just"/>
            <a:endParaRPr lang="it-IT" sz="2400" dirty="0"/>
          </a:p>
        </p:txBody>
      </p:sp>
      <p:sp>
        <p:nvSpPr>
          <p:cNvPr id="5" name="Titolo 1">
            <a:extLst>
              <a:ext uri="{FF2B5EF4-FFF2-40B4-BE49-F238E27FC236}">
                <a16:creationId xmlns:a16="http://schemas.microsoft.com/office/drawing/2014/main" id="{A88CA253-632B-489C-3C12-D58EE298898C}"/>
              </a:ext>
            </a:extLst>
          </p:cNvPr>
          <p:cNvSpPr>
            <a:spLocks noGrp="1"/>
          </p:cNvSpPr>
          <p:nvPr>
            <p:ph type="title"/>
          </p:nvPr>
        </p:nvSpPr>
        <p:spPr>
          <a:xfrm>
            <a:off x="838200" y="757382"/>
            <a:ext cx="10515600" cy="137353"/>
          </a:xfrm>
        </p:spPr>
        <p:txBody>
          <a:bodyPr>
            <a:normAutofit fontScale="90000"/>
          </a:bodyPr>
          <a:lstStyle/>
          <a:p>
            <a:pPr algn="ctr"/>
            <a:r>
              <a:rPr lang="it-IT" b="1" dirty="0"/>
              <a:t>LE PROPOSTE DI LEGAMBIENTE</a:t>
            </a:r>
          </a:p>
        </p:txBody>
      </p:sp>
    </p:spTree>
    <p:extLst>
      <p:ext uri="{BB962C8B-B14F-4D97-AF65-F5344CB8AC3E}">
        <p14:creationId xmlns:p14="http://schemas.microsoft.com/office/powerpoint/2010/main" val="17312512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590FC1-90CB-3994-A9A6-04C04DE49F2B}"/>
              </a:ext>
            </a:extLst>
          </p:cNvPr>
          <p:cNvSpPr>
            <a:spLocks noGrp="1"/>
          </p:cNvSpPr>
          <p:nvPr>
            <p:ph type="title"/>
          </p:nvPr>
        </p:nvSpPr>
        <p:spPr/>
        <p:txBody>
          <a:bodyPr/>
          <a:lstStyle/>
          <a:p>
            <a:endParaRPr lang="it-IT" dirty="0"/>
          </a:p>
        </p:txBody>
      </p:sp>
      <p:pic>
        <p:nvPicPr>
          <p:cNvPr id="5" name="Segnaposto contenuto 4">
            <a:extLst>
              <a:ext uri="{FF2B5EF4-FFF2-40B4-BE49-F238E27FC236}">
                <a16:creationId xmlns:a16="http://schemas.microsoft.com/office/drawing/2014/main" id="{0EC835F6-7F7A-AC68-F2B9-47AD6549CF8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12192001" cy="6858000"/>
          </a:xfrm>
        </p:spPr>
      </p:pic>
    </p:spTree>
    <p:extLst>
      <p:ext uri="{BB962C8B-B14F-4D97-AF65-F5344CB8AC3E}">
        <p14:creationId xmlns:p14="http://schemas.microsoft.com/office/powerpoint/2010/main" val="686891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E4BC03-BB20-63A1-79FC-22B95058A58C}"/>
              </a:ext>
            </a:extLst>
          </p:cNvPr>
          <p:cNvSpPr>
            <a:spLocks noGrp="1"/>
          </p:cNvSpPr>
          <p:nvPr>
            <p:ph type="title"/>
          </p:nvPr>
        </p:nvSpPr>
        <p:spPr>
          <a:xfrm>
            <a:off x="838200" y="757382"/>
            <a:ext cx="10515600" cy="422489"/>
          </a:xfrm>
        </p:spPr>
        <p:txBody>
          <a:bodyPr>
            <a:normAutofit fontScale="90000"/>
          </a:bodyPr>
          <a:lstStyle/>
          <a:p>
            <a:pPr algn="ctr"/>
            <a:r>
              <a:rPr lang="it-IT" sz="5400" b="1" cap="all" dirty="0"/>
              <a:t>Il Rapporto ecomafia 2025 in pillole</a:t>
            </a:r>
            <a:endParaRPr lang="it-IT" sz="5400" b="1" dirty="0"/>
          </a:p>
        </p:txBody>
      </p:sp>
      <p:sp>
        <p:nvSpPr>
          <p:cNvPr id="3" name="Segnaposto contenuto 2">
            <a:extLst>
              <a:ext uri="{FF2B5EF4-FFF2-40B4-BE49-F238E27FC236}">
                <a16:creationId xmlns:a16="http://schemas.microsoft.com/office/drawing/2014/main" id="{13406C55-6E4C-B0C8-51E2-CDA08D7D7EA3}"/>
              </a:ext>
            </a:extLst>
          </p:cNvPr>
          <p:cNvSpPr>
            <a:spLocks noGrp="1"/>
          </p:cNvSpPr>
          <p:nvPr>
            <p:ph idx="1"/>
          </p:nvPr>
        </p:nvSpPr>
        <p:spPr>
          <a:xfrm>
            <a:off x="403123" y="1406013"/>
            <a:ext cx="11100619" cy="4119716"/>
          </a:xfrm>
        </p:spPr>
        <p:txBody>
          <a:bodyPr>
            <a:normAutofit fontScale="85000" lnSpcReduction="20000"/>
          </a:bodyPr>
          <a:lstStyle/>
          <a:p>
            <a:pPr algn="just">
              <a:lnSpc>
                <a:spcPct val="107000"/>
              </a:lnSpc>
              <a:spcAft>
                <a:spcPts val="800"/>
              </a:spcAft>
            </a:pPr>
            <a:r>
              <a:rPr lang="it-IT" sz="3500" b="1" kern="0" dirty="0">
                <a:latin typeface="Calibri" panose="020F0502020204030204" pitchFamily="34" charset="0"/>
                <a:ea typeface="Aptos" panose="020B0004020202020204" pitchFamily="34" charset="0"/>
                <a:cs typeface="Calibri" panose="020F0502020204030204" pitchFamily="34" charset="0"/>
              </a:rPr>
              <a:t>40.590 </a:t>
            </a:r>
            <a:r>
              <a:rPr lang="it-IT" sz="3500" kern="0" dirty="0">
                <a:latin typeface="Calibri" panose="020F0502020204030204" pitchFamily="34" charset="0"/>
                <a:ea typeface="Aptos" panose="020B0004020202020204" pitchFamily="34" charset="0"/>
                <a:cs typeface="Calibri" panose="020F0502020204030204" pitchFamily="34" charset="0"/>
              </a:rPr>
              <a:t>reati ambientali nel 2024 </a:t>
            </a:r>
            <a:r>
              <a:rPr lang="it-IT" sz="3500" b="1" kern="0" dirty="0">
                <a:latin typeface="Calibri" panose="020F0502020204030204" pitchFamily="34" charset="0"/>
                <a:ea typeface="Aptos" panose="020B0004020202020204" pitchFamily="34" charset="0"/>
                <a:cs typeface="Calibri" panose="020F0502020204030204" pitchFamily="34" charset="0"/>
              </a:rPr>
              <a:t>(+14,4% </a:t>
            </a:r>
            <a:r>
              <a:rPr lang="it-IT" sz="3500" kern="0" dirty="0">
                <a:latin typeface="Calibri" panose="020F0502020204030204" pitchFamily="34" charset="0"/>
                <a:ea typeface="Aptos" panose="020B0004020202020204" pitchFamily="34" charset="0"/>
                <a:cs typeface="Calibri" panose="020F0502020204030204" pitchFamily="34" charset="0"/>
              </a:rPr>
              <a:t>sul 2023), 111,2 al giorno, 4,6 ogni ora.</a:t>
            </a:r>
          </a:p>
          <a:p>
            <a:pPr algn="just">
              <a:lnSpc>
                <a:spcPct val="107000"/>
              </a:lnSpc>
              <a:spcAft>
                <a:spcPts val="800"/>
              </a:spcAft>
            </a:pPr>
            <a:r>
              <a:rPr lang="it-IT" sz="3500" b="1" kern="0" dirty="0">
                <a:latin typeface="Calibri" panose="020F0502020204030204" pitchFamily="34" charset="0"/>
                <a:ea typeface="Aptos" panose="020B0004020202020204" pitchFamily="34" charset="0"/>
                <a:cs typeface="Calibri" panose="020F0502020204030204" pitchFamily="34" charset="0"/>
              </a:rPr>
              <a:t>37.186</a:t>
            </a:r>
            <a:r>
              <a:rPr lang="it-IT" sz="3500" kern="0" dirty="0">
                <a:latin typeface="Calibri" panose="020F0502020204030204" pitchFamily="34" charset="0"/>
                <a:ea typeface="Aptos" panose="020B0004020202020204" pitchFamily="34" charset="0"/>
                <a:cs typeface="Calibri" panose="020F0502020204030204" pitchFamily="34" charset="0"/>
              </a:rPr>
              <a:t> persone denunciate (</a:t>
            </a:r>
            <a:r>
              <a:rPr lang="it-IT" sz="3500" b="1" kern="0" dirty="0">
                <a:latin typeface="Calibri" panose="020F0502020204030204" pitchFamily="34" charset="0"/>
                <a:ea typeface="Aptos" panose="020B0004020202020204" pitchFamily="34" charset="0"/>
                <a:cs typeface="Calibri" panose="020F0502020204030204" pitchFamily="34" charset="0"/>
              </a:rPr>
              <a:t>+7,8%</a:t>
            </a:r>
            <a:r>
              <a:rPr lang="it-IT" sz="3500" kern="0" dirty="0">
                <a:latin typeface="Calibri" panose="020F0502020204030204" pitchFamily="34" charset="0"/>
                <a:ea typeface="Aptos" panose="020B0004020202020204" pitchFamily="34" charset="0"/>
                <a:cs typeface="Calibri" panose="020F0502020204030204" pitchFamily="34" charset="0"/>
              </a:rPr>
              <a:t>), </a:t>
            </a:r>
            <a:r>
              <a:rPr lang="it-IT" sz="3500" b="1" kern="0" dirty="0">
                <a:latin typeface="Calibri" panose="020F0502020204030204" pitchFamily="34" charset="0"/>
                <a:ea typeface="Aptos" panose="020B0004020202020204" pitchFamily="34" charset="0"/>
                <a:cs typeface="Calibri" panose="020F0502020204030204" pitchFamily="34" charset="0"/>
              </a:rPr>
              <a:t>1,2 miliardi di euro</a:t>
            </a:r>
            <a:r>
              <a:rPr lang="it-IT" sz="3500" kern="0" dirty="0">
                <a:latin typeface="Calibri" panose="020F0502020204030204" pitchFamily="34" charset="0"/>
                <a:ea typeface="Aptos" panose="020B0004020202020204" pitchFamily="34" charset="0"/>
                <a:cs typeface="Calibri" panose="020F0502020204030204" pitchFamily="34" charset="0"/>
              </a:rPr>
              <a:t> di sequestri e sanzioni </a:t>
            </a:r>
            <a:r>
              <a:rPr lang="it-IT" sz="3500" b="1" kern="0" dirty="0">
                <a:latin typeface="Calibri" panose="020F0502020204030204" pitchFamily="34" charset="0"/>
                <a:ea typeface="Aptos" panose="020B0004020202020204" pitchFamily="34" charset="0"/>
                <a:cs typeface="Calibri" panose="020F0502020204030204" pitchFamily="34" charset="0"/>
              </a:rPr>
              <a:t>(+66,9%), 225 arresti (-29,5%) </a:t>
            </a:r>
            <a:r>
              <a:rPr lang="it-IT" sz="3500" kern="0" dirty="0">
                <a:latin typeface="Calibri" panose="020F0502020204030204" pitchFamily="34" charset="0"/>
                <a:ea typeface="Aptos" panose="020B0004020202020204" pitchFamily="34" charset="0"/>
                <a:cs typeface="Calibri" panose="020F0502020204030204" pitchFamily="34" charset="0"/>
              </a:rPr>
              <a:t>tornati sui valori del 2022, </a:t>
            </a:r>
            <a:r>
              <a:rPr lang="it-IT" sz="3500" b="1" kern="0" dirty="0">
                <a:latin typeface="Calibri" panose="020F0502020204030204" pitchFamily="34" charset="0"/>
                <a:ea typeface="Aptos" panose="020B0004020202020204" pitchFamily="34" charset="0"/>
                <a:cs typeface="Calibri" panose="020F0502020204030204" pitchFamily="34" charset="0"/>
              </a:rPr>
              <a:t>88</a:t>
            </a:r>
            <a:r>
              <a:rPr lang="it-IT" sz="3500" kern="0" dirty="0">
                <a:latin typeface="Calibri" panose="020F0502020204030204" pitchFamily="34" charset="0"/>
                <a:ea typeface="Aptos" panose="020B0004020202020204" pitchFamily="34" charset="0"/>
                <a:cs typeface="Calibri" panose="020F0502020204030204" pitchFamily="34" charset="0"/>
              </a:rPr>
              <a:t> inchieste per corruzione ambientale (maggio 2024-aprile 2025), 14 in più della precedente rilevazione.</a:t>
            </a:r>
          </a:p>
          <a:p>
            <a:pPr algn="just">
              <a:lnSpc>
                <a:spcPct val="107000"/>
              </a:lnSpc>
              <a:spcAft>
                <a:spcPts val="800"/>
              </a:spcAft>
            </a:pPr>
            <a:r>
              <a:rPr lang="it-IT" sz="3500" b="1" kern="0" dirty="0">
                <a:latin typeface="Calibri" panose="020F0502020204030204" pitchFamily="34" charset="0"/>
                <a:ea typeface="Aptos" panose="020B0004020202020204" pitchFamily="34" charset="0"/>
                <a:cs typeface="Calibri" panose="020F0502020204030204" pitchFamily="34" charset="0"/>
              </a:rPr>
              <a:t>9,3 miliardi di euro </a:t>
            </a:r>
            <a:r>
              <a:rPr lang="it-IT" sz="3500" kern="0" dirty="0">
                <a:latin typeface="Calibri" panose="020F0502020204030204" pitchFamily="34" charset="0"/>
                <a:ea typeface="Aptos" panose="020B0004020202020204" pitchFamily="34" charset="0"/>
                <a:cs typeface="Calibri" panose="020F0502020204030204" pitchFamily="34" charset="0"/>
              </a:rPr>
              <a:t>il fatturato illegale dell’ecomafia (+0,5%).</a:t>
            </a:r>
          </a:p>
          <a:p>
            <a:pPr algn="just">
              <a:lnSpc>
                <a:spcPct val="107000"/>
              </a:lnSpc>
              <a:spcAft>
                <a:spcPts val="800"/>
              </a:spcAft>
            </a:pPr>
            <a:r>
              <a:rPr lang="it-IT" sz="3500" b="1" kern="0" dirty="0">
                <a:latin typeface="Calibri" panose="020F0502020204030204" pitchFamily="34" charset="0"/>
                <a:ea typeface="Aptos" panose="020B0004020202020204" pitchFamily="34" charset="0"/>
                <a:cs typeface="Calibri" panose="020F0502020204030204" pitchFamily="34" charset="0"/>
              </a:rPr>
              <a:t>11 </a:t>
            </a:r>
            <a:r>
              <a:rPr lang="it-IT" sz="3500" kern="0" dirty="0">
                <a:latin typeface="Calibri" panose="020F0502020204030204" pitchFamily="34" charset="0"/>
                <a:ea typeface="Aptos" panose="020B0004020202020204" pitchFamily="34" charset="0"/>
                <a:cs typeface="Calibri" panose="020F0502020204030204" pitchFamily="34" charset="0"/>
              </a:rPr>
              <a:t>nuovi clan censiti, per un totale dal 1995 al 2024 di </a:t>
            </a:r>
            <a:r>
              <a:rPr lang="it-IT" sz="3500" b="1" kern="0" dirty="0">
                <a:latin typeface="Calibri" panose="020F0502020204030204" pitchFamily="34" charset="0"/>
                <a:ea typeface="Aptos" panose="020B0004020202020204" pitchFamily="34" charset="0"/>
                <a:cs typeface="Calibri" panose="020F0502020204030204" pitchFamily="34" charset="0"/>
              </a:rPr>
              <a:t>389</a:t>
            </a:r>
            <a:r>
              <a:rPr lang="it-IT" kern="0" dirty="0">
                <a:latin typeface="Calibri" panose="020F0502020204030204" pitchFamily="34" charset="0"/>
                <a:ea typeface="Aptos" panose="020B0004020202020204" pitchFamily="34" charset="0"/>
                <a:cs typeface="Calibri" panose="020F0502020204030204" pitchFamily="34" charset="0"/>
              </a:rPr>
              <a:t>.</a:t>
            </a:r>
          </a:p>
          <a:p>
            <a:endParaRPr lang="it-IT" dirty="0"/>
          </a:p>
        </p:txBody>
      </p:sp>
    </p:spTree>
    <p:extLst>
      <p:ext uri="{BB962C8B-B14F-4D97-AF65-F5344CB8AC3E}">
        <p14:creationId xmlns:p14="http://schemas.microsoft.com/office/powerpoint/2010/main" val="771846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1">
            <a:extLst>
              <a:ext uri="{FF2B5EF4-FFF2-40B4-BE49-F238E27FC236}">
                <a16:creationId xmlns:a16="http://schemas.microsoft.com/office/drawing/2014/main" id="{D970023C-95DD-DBA1-D2CE-3332BCDADFC8}"/>
              </a:ext>
            </a:extLst>
          </p:cNvPr>
          <p:cNvSpPr>
            <a:spLocks noGrp="1"/>
          </p:cNvSpPr>
          <p:nvPr>
            <p:ph type="title"/>
          </p:nvPr>
        </p:nvSpPr>
        <p:spPr>
          <a:xfrm>
            <a:off x="838200" y="757382"/>
            <a:ext cx="10515600" cy="116825"/>
          </a:xfrm>
        </p:spPr>
        <p:txBody>
          <a:bodyPr>
            <a:normAutofit fontScale="90000"/>
          </a:bodyPr>
          <a:lstStyle/>
          <a:p>
            <a:pPr algn="ctr"/>
            <a:r>
              <a:rPr lang="it-IT" b="1" cap="all" dirty="0"/>
              <a:t>LE PRINCIPALI TIPOLOGIE DI REATI</a:t>
            </a:r>
            <a:endParaRPr lang="it-IT" dirty="0"/>
          </a:p>
        </p:txBody>
      </p:sp>
      <p:graphicFrame>
        <p:nvGraphicFramePr>
          <p:cNvPr id="15" name="Segnaposto contenuto 14">
            <a:extLst>
              <a:ext uri="{FF2B5EF4-FFF2-40B4-BE49-F238E27FC236}">
                <a16:creationId xmlns:a16="http://schemas.microsoft.com/office/drawing/2014/main" id="{1FEDE7BA-9F4A-1465-BD43-251D2F51CA64}"/>
              </a:ext>
            </a:extLst>
          </p:cNvPr>
          <p:cNvGraphicFramePr>
            <a:graphicFrameLocks noGrp="1"/>
          </p:cNvGraphicFramePr>
          <p:nvPr>
            <p:ph idx="1"/>
            <p:extLst>
              <p:ext uri="{D42A27DB-BD31-4B8C-83A1-F6EECF244321}">
                <p14:modId xmlns:p14="http://schemas.microsoft.com/office/powerpoint/2010/main" val="862385331"/>
              </p:ext>
            </p:extLst>
          </p:nvPr>
        </p:nvGraphicFramePr>
        <p:xfrm>
          <a:off x="492370" y="1235947"/>
          <a:ext cx="11123526" cy="439809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17791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629A28-0C25-A43B-A661-576978FA12B1}"/>
            </a:ext>
          </a:extLst>
        </p:cNvPr>
        <p:cNvGrpSpPr/>
        <p:nvPr/>
      </p:nvGrpSpPr>
      <p:grpSpPr>
        <a:xfrm>
          <a:off x="0" y="0"/>
          <a:ext cx="0" cy="0"/>
          <a:chOff x="0" y="0"/>
          <a:chExt cx="0" cy="0"/>
        </a:xfrm>
      </p:grpSpPr>
      <p:sp>
        <p:nvSpPr>
          <p:cNvPr id="4" name="Titolo 1">
            <a:extLst>
              <a:ext uri="{FF2B5EF4-FFF2-40B4-BE49-F238E27FC236}">
                <a16:creationId xmlns:a16="http://schemas.microsoft.com/office/drawing/2014/main" id="{12DCE0A1-A468-A068-3D83-AE69BAE574B6}"/>
              </a:ext>
            </a:extLst>
          </p:cNvPr>
          <p:cNvSpPr>
            <a:spLocks noGrp="1"/>
          </p:cNvSpPr>
          <p:nvPr>
            <p:ph type="title"/>
          </p:nvPr>
        </p:nvSpPr>
        <p:spPr>
          <a:xfrm>
            <a:off x="838200" y="757382"/>
            <a:ext cx="10515600" cy="247453"/>
          </a:xfrm>
        </p:spPr>
        <p:txBody>
          <a:bodyPr>
            <a:normAutofit fontScale="90000"/>
          </a:bodyPr>
          <a:lstStyle/>
          <a:p>
            <a:pPr algn="ctr"/>
            <a:r>
              <a:rPr lang="it-IT" b="1" dirty="0"/>
              <a:t>LE CLASSIFICHE REGIONALI E PROVINCIALI</a:t>
            </a:r>
          </a:p>
        </p:txBody>
      </p:sp>
      <p:sp>
        <p:nvSpPr>
          <p:cNvPr id="5" name="Segnaposto contenuto 2">
            <a:extLst>
              <a:ext uri="{FF2B5EF4-FFF2-40B4-BE49-F238E27FC236}">
                <a16:creationId xmlns:a16="http://schemas.microsoft.com/office/drawing/2014/main" id="{9293EA42-6266-38EF-8B96-77255FB42D59}"/>
              </a:ext>
            </a:extLst>
          </p:cNvPr>
          <p:cNvSpPr>
            <a:spLocks noGrp="1"/>
          </p:cNvSpPr>
          <p:nvPr>
            <p:ph idx="1"/>
          </p:nvPr>
        </p:nvSpPr>
        <p:spPr>
          <a:xfrm>
            <a:off x="838200" y="1627833"/>
            <a:ext cx="10515600" cy="3979148"/>
          </a:xfrm>
        </p:spPr>
        <p:txBody>
          <a:bodyPr>
            <a:normAutofit fontScale="62500" lnSpcReduction="20000"/>
          </a:bodyPr>
          <a:lstStyle/>
          <a:p>
            <a:pPr algn="just">
              <a:lnSpc>
                <a:spcPct val="107000"/>
              </a:lnSpc>
              <a:spcAft>
                <a:spcPts val="800"/>
              </a:spcAft>
            </a:pPr>
            <a:r>
              <a:rPr lang="it-IT" sz="4000" b="1" kern="0" dirty="0">
                <a:latin typeface="Calibri" panose="020F0502020204030204" pitchFamily="34" charset="0"/>
                <a:ea typeface="Aptos" panose="020B0004020202020204" pitchFamily="34" charset="0"/>
                <a:cs typeface="Calibri" panose="020F0502020204030204" pitchFamily="34" charset="0"/>
              </a:rPr>
              <a:t>Campania</a:t>
            </a:r>
            <a:r>
              <a:rPr lang="it-IT" sz="4000" kern="0" dirty="0">
                <a:latin typeface="Calibri" panose="020F0502020204030204" pitchFamily="34" charset="0"/>
                <a:ea typeface="Aptos" panose="020B0004020202020204" pitchFamily="34" charset="0"/>
                <a:cs typeface="Calibri" panose="020F0502020204030204" pitchFamily="34" charset="0"/>
              </a:rPr>
              <a:t>, come sempre, al primo posto della classifica regionale, con 6.104 reati (15% del totale nazionale), seguita</a:t>
            </a:r>
            <a:r>
              <a:rPr lang="it-IT" sz="4000" kern="100" dirty="0">
                <a:latin typeface="Calibri" panose="020F0502020204030204" pitchFamily="34" charset="0"/>
                <a:ea typeface="Aptos" panose="020B0004020202020204" pitchFamily="34" charset="0"/>
                <a:cs typeface="Calibri" panose="020F0502020204030204" pitchFamily="34" charset="0"/>
              </a:rPr>
              <a:t> </a:t>
            </a:r>
            <a:r>
              <a:rPr lang="it-IT" sz="4000" kern="0" dirty="0">
                <a:latin typeface="Calibri" panose="020F0502020204030204" pitchFamily="34" charset="0"/>
                <a:ea typeface="Aptos" panose="020B0004020202020204" pitchFamily="34" charset="0"/>
                <a:cs typeface="Calibri" panose="020F0502020204030204" pitchFamily="34" charset="0"/>
              </a:rPr>
              <a:t>dalla </a:t>
            </a:r>
            <a:r>
              <a:rPr lang="it-IT" sz="4000" b="1" kern="0" dirty="0">
                <a:latin typeface="Calibri" panose="020F0502020204030204" pitchFamily="34" charset="0"/>
                <a:ea typeface="Aptos" panose="020B0004020202020204" pitchFamily="34" charset="0"/>
                <a:cs typeface="Calibri" panose="020F0502020204030204" pitchFamily="34" charset="0"/>
              </a:rPr>
              <a:t>Puglia</a:t>
            </a:r>
            <a:r>
              <a:rPr lang="it-IT" sz="4000" kern="0" dirty="0">
                <a:latin typeface="Calibri" panose="020F0502020204030204" pitchFamily="34" charset="0"/>
                <a:ea typeface="Aptos" panose="020B0004020202020204" pitchFamily="34" charset="0"/>
                <a:cs typeface="Calibri" panose="020F0502020204030204" pitchFamily="34" charset="0"/>
              </a:rPr>
              <a:t> (4.106 illeciti penali), che scavalca la </a:t>
            </a:r>
            <a:r>
              <a:rPr lang="it-IT" sz="4000" b="1" kern="0" dirty="0">
                <a:latin typeface="Calibri" panose="020F0502020204030204" pitchFamily="34" charset="0"/>
                <a:ea typeface="Aptos" panose="020B0004020202020204" pitchFamily="34" charset="0"/>
                <a:cs typeface="Calibri" panose="020F0502020204030204" pitchFamily="34" charset="0"/>
              </a:rPr>
              <a:t>Sicilia</a:t>
            </a:r>
            <a:r>
              <a:rPr lang="it-IT" sz="4000" kern="0" dirty="0">
                <a:latin typeface="Calibri" panose="020F0502020204030204" pitchFamily="34" charset="0"/>
                <a:ea typeface="Aptos" panose="020B0004020202020204" pitchFamily="34" charset="0"/>
                <a:cs typeface="Calibri" panose="020F0502020204030204" pitchFamily="34" charset="0"/>
              </a:rPr>
              <a:t> (3.816 reati), </a:t>
            </a:r>
            <a:r>
              <a:rPr lang="it-IT" sz="4000" b="1" kern="0" dirty="0">
                <a:latin typeface="Calibri" panose="020F0502020204030204" pitchFamily="34" charset="0"/>
                <a:ea typeface="Aptos" panose="020B0004020202020204" pitchFamily="34" charset="0"/>
                <a:cs typeface="Calibri" panose="020F0502020204030204" pitchFamily="34" charset="0"/>
              </a:rPr>
              <a:t>Calabria</a:t>
            </a:r>
            <a:r>
              <a:rPr lang="it-IT" sz="4000" kern="0" dirty="0">
                <a:latin typeface="Calibri" panose="020F0502020204030204" pitchFamily="34" charset="0"/>
                <a:ea typeface="Aptos" panose="020B0004020202020204" pitchFamily="34" charset="0"/>
                <a:cs typeface="Calibri" panose="020F0502020204030204" pitchFamily="34" charset="0"/>
              </a:rPr>
              <a:t> (3.215), Lazio, che supera la Toscana, Sardegna e Lombardia, prima regione del Nord. </a:t>
            </a:r>
          </a:p>
          <a:p>
            <a:pPr algn="just">
              <a:lnSpc>
                <a:spcPct val="107000"/>
              </a:lnSpc>
              <a:spcAft>
                <a:spcPts val="800"/>
              </a:spcAft>
            </a:pPr>
            <a:r>
              <a:rPr lang="it-IT" sz="4000" kern="0" dirty="0">
                <a:latin typeface="Calibri" panose="020F0502020204030204" pitchFamily="34" charset="0"/>
                <a:ea typeface="Aptos" panose="020B0004020202020204" pitchFamily="34" charset="0"/>
                <a:cs typeface="Calibri" panose="020F0502020204030204" pitchFamily="34" charset="0"/>
              </a:rPr>
              <a:t>Nelle quattro regioni a tradizionale presenza mafiosa si registra il </a:t>
            </a:r>
            <a:r>
              <a:rPr lang="it-IT" sz="4000" b="1" kern="0" dirty="0">
                <a:latin typeface="Calibri" panose="020F0502020204030204" pitchFamily="34" charset="0"/>
                <a:ea typeface="Aptos" panose="020B0004020202020204" pitchFamily="34" charset="0"/>
                <a:cs typeface="Calibri" panose="020F0502020204030204" pitchFamily="34" charset="0"/>
              </a:rPr>
              <a:t>42,6% </a:t>
            </a:r>
            <a:r>
              <a:rPr lang="it-IT" sz="4000" kern="0" dirty="0">
                <a:latin typeface="Calibri" panose="020F0502020204030204" pitchFamily="34" charset="0"/>
                <a:ea typeface="Aptos" panose="020B0004020202020204" pitchFamily="34" charset="0"/>
                <a:cs typeface="Calibri" panose="020F0502020204030204" pitchFamily="34" charset="0"/>
              </a:rPr>
              <a:t>dei reati. </a:t>
            </a:r>
          </a:p>
          <a:p>
            <a:pPr algn="just">
              <a:lnSpc>
                <a:spcPct val="107000"/>
              </a:lnSpc>
              <a:spcAft>
                <a:spcPts val="800"/>
              </a:spcAft>
            </a:pPr>
            <a:r>
              <a:rPr lang="it-IT" sz="4000" b="1" kern="0" dirty="0">
                <a:latin typeface="Calibri" panose="020F0502020204030204" pitchFamily="34" charset="0"/>
                <a:ea typeface="Aptos" panose="020B0004020202020204" pitchFamily="34" charset="0"/>
                <a:cs typeface="Calibri" panose="020F0502020204030204" pitchFamily="34" charset="0"/>
              </a:rPr>
              <a:t>Napoli si conferma</a:t>
            </a:r>
            <a:r>
              <a:rPr lang="it-IT" sz="4000" kern="0" dirty="0">
                <a:latin typeface="Calibri" panose="020F0502020204030204" pitchFamily="34" charset="0"/>
                <a:ea typeface="Aptos" panose="020B0004020202020204" pitchFamily="34" charset="0"/>
                <a:cs typeface="Calibri" panose="020F0502020204030204" pitchFamily="34" charset="0"/>
              </a:rPr>
              <a:t> al primo posto della classifica provinciale (2.313 reati, +54,8% sul 2023), seguita da </a:t>
            </a:r>
            <a:r>
              <a:rPr lang="it-IT" sz="4000" b="1" kern="0" dirty="0">
                <a:latin typeface="Calibri" panose="020F0502020204030204" pitchFamily="34" charset="0"/>
                <a:ea typeface="Aptos" panose="020B0004020202020204" pitchFamily="34" charset="0"/>
                <a:cs typeface="Calibri" panose="020F0502020204030204" pitchFamily="34" charset="0"/>
              </a:rPr>
              <a:t>Bari </a:t>
            </a:r>
            <a:r>
              <a:rPr lang="it-IT" sz="4000" kern="0" dirty="0">
                <a:latin typeface="Calibri" panose="020F0502020204030204" pitchFamily="34" charset="0"/>
                <a:ea typeface="Aptos" panose="020B0004020202020204" pitchFamily="34" charset="0"/>
                <a:cs typeface="Calibri" panose="020F0502020204030204" pitchFamily="34" charset="0"/>
              </a:rPr>
              <a:t>(1.526 reati) e </a:t>
            </a:r>
            <a:r>
              <a:rPr lang="it-IT" sz="4000" b="1" kern="0" dirty="0">
                <a:latin typeface="Calibri" panose="020F0502020204030204" pitchFamily="34" charset="0"/>
                <a:ea typeface="Aptos" panose="020B0004020202020204" pitchFamily="34" charset="0"/>
                <a:cs typeface="Calibri" panose="020F0502020204030204" pitchFamily="34" charset="0"/>
              </a:rPr>
              <a:t>Salerno</a:t>
            </a:r>
            <a:r>
              <a:rPr lang="it-IT" sz="4000" kern="0" dirty="0">
                <a:latin typeface="Calibri" panose="020F0502020204030204" pitchFamily="34" charset="0"/>
                <a:ea typeface="Aptos" panose="020B0004020202020204" pitchFamily="34" charset="0"/>
                <a:cs typeface="Calibri" panose="020F0502020204030204" pitchFamily="34" charset="0"/>
              </a:rPr>
              <a:t> (1.321 illeciti penali). Roma è stabile in quarta posizione (1.021), seguita da Cosenza, Avellino, Palermo, </a:t>
            </a:r>
            <a:r>
              <a:rPr lang="it-IT" sz="4000" b="1" kern="0" dirty="0">
                <a:latin typeface="Calibri" panose="020F0502020204030204" pitchFamily="34" charset="0"/>
                <a:ea typeface="Aptos" panose="020B0004020202020204" pitchFamily="34" charset="0"/>
                <a:cs typeface="Calibri" panose="020F0502020204030204" pitchFamily="34" charset="0"/>
              </a:rPr>
              <a:t>Genova</a:t>
            </a:r>
            <a:r>
              <a:rPr lang="it-IT" sz="4000" kern="0" dirty="0">
                <a:latin typeface="Calibri" panose="020F0502020204030204" pitchFamily="34" charset="0"/>
                <a:ea typeface="Aptos" panose="020B0004020202020204" pitchFamily="34" charset="0"/>
                <a:cs typeface="Calibri" panose="020F0502020204030204" pitchFamily="34" charset="0"/>
              </a:rPr>
              <a:t> (prima provincia del Nord con 723 reati), Foggia e Ancona.</a:t>
            </a:r>
            <a:endParaRPr lang="it-IT" sz="4000" kern="0" dirty="0">
              <a:latin typeface="AGaramondPro-Regular"/>
              <a:ea typeface="Aptos" panose="020B0004020202020204" pitchFamily="34" charset="0"/>
              <a:cs typeface="AGaramondPro-Regular"/>
            </a:endParaRPr>
          </a:p>
          <a:p>
            <a:endParaRPr lang="it-IT" dirty="0"/>
          </a:p>
        </p:txBody>
      </p:sp>
    </p:spTree>
    <p:extLst>
      <p:ext uri="{BB962C8B-B14F-4D97-AF65-F5344CB8AC3E}">
        <p14:creationId xmlns:p14="http://schemas.microsoft.com/office/powerpoint/2010/main" val="2897010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a:extLst>
              <a:ext uri="{FF2B5EF4-FFF2-40B4-BE49-F238E27FC236}">
                <a16:creationId xmlns:a16="http://schemas.microsoft.com/office/drawing/2014/main" id="{94E2EB9D-992F-6003-59EC-19E94F1B94B4}"/>
              </a:ext>
            </a:extLst>
          </p:cNvPr>
          <p:cNvSpPr>
            <a:spLocks noGrp="1"/>
          </p:cNvSpPr>
          <p:nvPr>
            <p:ph type="title"/>
          </p:nvPr>
        </p:nvSpPr>
        <p:spPr>
          <a:xfrm>
            <a:off x="838200" y="757382"/>
            <a:ext cx="10515600" cy="668295"/>
          </a:xfrm>
        </p:spPr>
        <p:txBody>
          <a:bodyPr>
            <a:normAutofit fontScale="90000"/>
          </a:bodyPr>
          <a:lstStyle/>
          <a:p>
            <a:pPr algn="ctr"/>
            <a:r>
              <a:rPr lang="it-IT" sz="5400" b="1" cap="all" dirty="0"/>
              <a:t>I DIECI ANNI della legge 68/2015</a:t>
            </a:r>
            <a:endParaRPr lang="it-IT" sz="5400" dirty="0"/>
          </a:p>
        </p:txBody>
      </p:sp>
      <p:sp>
        <p:nvSpPr>
          <p:cNvPr id="5" name="Segnaposto contenuto 2">
            <a:extLst>
              <a:ext uri="{FF2B5EF4-FFF2-40B4-BE49-F238E27FC236}">
                <a16:creationId xmlns:a16="http://schemas.microsoft.com/office/drawing/2014/main" id="{8D15A1C4-0763-FC4C-0C0B-BE1A9D79B16B}"/>
              </a:ext>
            </a:extLst>
          </p:cNvPr>
          <p:cNvSpPr>
            <a:spLocks noGrp="1"/>
          </p:cNvSpPr>
          <p:nvPr>
            <p:ph idx="1"/>
          </p:nvPr>
        </p:nvSpPr>
        <p:spPr>
          <a:xfrm>
            <a:off x="838200" y="1425676"/>
            <a:ext cx="10515600" cy="4129549"/>
          </a:xfrm>
        </p:spPr>
        <p:txBody>
          <a:bodyPr>
            <a:normAutofit fontScale="92500"/>
          </a:bodyPr>
          <a:lstStyle/>
          <a:p>
            <a:pPr algn="just">
              <a:lnSpc>
                <a:spcPct val="107000"/>
              </a:lnSpc>
              <a:spcAft>
                <a:spcPts val="800"/>
              </a:spcAft>
            </a:pPr>
            <a:r>
              <a:rPr lang="it-IT" b="1" kern="0" dirty="0">
                <a:latin typeface="Calibri" panose="020F0502020204030204" pitchFamily="34" charset="0"/>
                <a:ea typeface="Aptos" panose="020B0004020202020204" pitchFamily="34" charset="0"/>
                <a:cs typeface="Calibri" panose="020F0502020204030204" pitchFamily="34" charset="0"/>
              </a:rPr>
              <a:t>21.169 </a:t>
            </a:r>
            <a:r>
              <a:rPr lang="it-IT" kern="0" dirty="0">
                <a:latin typeface="Calibri" panose="020F0502020204030204" pitchFamily="34" charset="0"/>
                <a:ea typeface="Aptos" panose="020B0004020202020204" pitchFamily="34" charset="0"/>
                <a:cs typeface="Calibri" panose="020F0502020204030204" pitchFamily="34" charset="0"/>
              </a:rPr>
              <a:t>controlli da giugno 2015 a dicembre 2024, con </a:t>
            </a:r>
            <a:r>
              <a:rPr lang="it-IT" b="1" kern="0" dirty="0">
                <a:latin typeface="Calibri" panose="020F0502020204030204" pitchFamily="34" charset="0"/>
                <a:ea typeface="Aptos" panose="020B0004020202020204" pitchFamily="34" charset="0"/>
                <a:cs typeface="Calibri" panose="020F0502020204030204" pitchFamily="34" charset="0"/>
              </a:rPr>
              <a:t>6.979</a:t>
            </a:r>
            <a:r>
              <a:rPr lang="it-IT" kern="0" dirty="0">
                <a:latin typeface="Calibri" panose="020F0502020204030204" pitchFamily="34" charset="0"/>
                <a:ea typeface="Aptos" panose="020B0004020202020204" pitchFamily="34" charset="0"/>
                <a:cs typeface="Calibri" panose="020F0502020204030204" pitchFamily="34" charset="0"/>
              </a:rPr>
              <a:t> reati contestati (uno ogni 3 controlli), </a:t>
            </a:r>
            <a:r>
              <a:rPr lang="it-IT" b="1" kern="0" dirty="0">
                <a:latin typeface="Calibri" panose="020F0502020204030204" pitchFamily="34" charset="0"/>
                <a:ea typeface="Aptos" panose="020B0004020202020204" pitchFamily="34" charset="0"/>
                <a:cs typeface="Calibri" panose="020F0502020204030204" pitchFamily="34" charset="0"/>
              </a:rPr>
              <a:t>12.510</a:t>
            </a:r>
            <a:r>
              <a:rPr lang="it-IT" kern="0" dirty="0">
                <a:latin typeface="Calibri" panose="020F0502020204030204" pitchFamily="34" charset="0"/>
                <a:ea typeface="Aptos" panose="020B0004020202020204" pitchFamily="34" charset="0"/>
                <a:cs typeface="Calibri" panose="020F0502020204030204" pitchFamily="34" charset="0"/>
              </a:rPr>
              <a:t> persone denunciate, </a:t>
            </a:r>
            <a:r>
              <a:rPr lang="it-IT" b="1" kern="0" dirty="0">
                <a:latin typeface="Calibri" panose="020F0502020204030204" pitchFamily="34" charset="0"/>
                <a:ea typeface="Aptos" panose="020B0004020202020204" pitchFamily="34" charset="0"/>
                <a:cs typeface="Calibri" panose="020F0502020204030204" pitchFamily="34" charset="0"/>
              </a:rPr>
              <a:t>556</a:t>
            </a:r>
            <a:r>
              <a:rPr lang="it-IT" kern="0" dirty="0">
                <a:latin typeface="Calibri" panose="020F0502020204030204" pitchFamily="34" charset="0"/>
                <a:ea typeface="Aptos" panose="020B0004020202020204" pitchFamily="34" charset="0"/>
                <a:cs typeface="Calibri" panose="020F0502020204030204" pitchFamily="34" charset="0"/>
              </a:rPr>
              <a:t> ordinanze di custodia cautelare, </a:t>
            </a:r>
            <a:r>
              <a:rPr lang="it-IT" b="1" kern="0" dirty="0">
                <a:latin typeface="Calibri" panose="020F0502020204030204" pitchFamily="34" charset="0"/>
                <a:ea typeface="Aptos" panose="020B0004020202020204" pitchFamily="34" charset="0"/>
                <a:cs typeface="Calibri" panose="020F0502020204030204" pitchFamily="34" charset="0"/>
              </a:rPr>
              <a:t>1.996</a:t>
            </a:r>
            <a:r>
              <a:rPr lang="it-IT" kern="0" dirty="0">
                <a:latin typeface="Calibri" panose="020F0502020204030204" pitchFamily="34" charset="0"/>
                <a:ea typeface="Aptos" panose="020B0004020202020204" pitchFamily="34" charset="0"/>
                <a:cs typeface="Calibri" panose="020F0502020204030204" pitchFamily="34" charset="0"/>
              </a:rPr>
              <a:t> sequestri per un valore di </a:t>
            </a:r>
            <a:r>
              <a:rPr lang="it-IT" b="1" kern="0" dirty="0">
                <a:latin typeface="Calibri" panose="020F0502020204030204" pitchFamily="34" charset="0"/>
                <a:ea typeface="Aptos" panose="020B0004020202020204" pitchFamily="34" charset="0"/>
                <a:cs typeface="Calibri" panose="020F0502020204030204" pitchFamily="34" charset="0"/>
              </a:rPr>
              <a:t>1,115 </a:t>
            </a:r>
            <a:r>
              <a:rPr lang="it-IT" kern="0" dirty="0">
                <a:latin typeface="Calibri" panose="020F0502020204030204" pitchFamily="34" charset="0"/>
                <a:ea typeface="Aptos" panose="020B0004020202020204" pitchFamily="34" charset="0"/>
                <a:cs typeface="Calibri" panose="020F0502020204030204" pitchFamily="34" charset="0"/>
              </a:rPr>
              <a:t>miliardi di euro.</a:t>
            </a:r>
            <a:endParaRPr lang="it-IT" b="1" kern="0" dirty="0">
              <a:latin typeface="Calibri" panose="020F0502020204030204" pitchFamily="34" charset="0"/>
              <a:ea typeface="Aptos" panose="020B0004020202020204" pitchFamily="34" charset="0"/>
              <a:cs typeface="Calibri" panose="020F0502020204030204" pitchFamily="34" charset="0"/>
            </a:endParaRPr>
          </a:p>
          <a:p>
            <a:pPr algn="just">
              <a:lnSpc>
                <a:spcPct val="107000"/>
              </a:lnSpc>
              <a:spcAft>
                <a:spcPts val="800"/>
              </a:spcAft>
            </a:pPr>
            <a:r>
              <a:rPr lang="it-IT" b="1" kern="0" dirty="0">
                <a:latin typeface="Calibri" panose="020F0502020204030204" pitchFamily="34" charset="0"/>
                <a:ea typeface="Aptos" panose="020B0004020202020204" pitchFamily="34" charset="0"/>
                <a:cs typeface="Calibri" panose="020F0502020204030204" pitchFamily="34" charset="0"/>
              </a:rPr>
              <a:t>2.907 </a:t>
            </a:r>
            <a:r>
              <a:rPr lang="it-IT" kern="0" dirty="0">
                <a:latin typeface="Calibri" panose="020F0502020204030204" pitchFamily="34" charset="0"/>
                <a:ea typeface="Aptos" panose="020B0004020202020204" pitchFamily="34" charset="0"/>
                <a:cs typeface="Calibri" panose="020F0502020204030204" pitchFamily="34" charset="0"/>
              </a:rPr>
              <a:t>reati fanno riferimento ai delitti ambientali introdotti nel titolo VI bis del Codice penale. Il delitto più contestato è </a:t>
            </a:r>
            <a:r>
              <a:rPr lang="it-IT" b="1" kern="0" dirty="0">
                <a:latin typeface="Calibri" panose="020F0502020204030204" pitchFamily="34" charset="0"/>
                <a:ea typeface="Aptos" panose="020B0004020202020204" pitchFamily="34" charset="0"/>
                <a:cs typeface="Calibri" panose="020F0502020204030204" pitchFamily="34" charset="0"/>
              </a:rPr>
              <a:t>l’inquinamento</a:t>
            </a:r>
            <a:r>
              <a:rPr lang="it-IT" b="1" kern="100" dirty="0">
                <a:latin typeface="Calibri" panose="020F0502020204030204" pitchFamily="34" charset="0"/>
                <a:ea typeface="Aptos" panose="020B0004020202020204" pitchFamily="34" charset="0"/>
                <a:cs typeface="Calibri" panose="020F0502020204030204" pitchFamily="34" charset="0"/>
              </a:rPr>
              <a:t> </a:t>
            </a:r>
            <a:r>
              <a:rPr lang="it-IT" b="1" kern="0" dirty="0">
                <a:latin typeface="Calibri" panose="020F0502020204030204" pitchFamily="34" charset="0"/>
                <a:ea typeface="Aptos" panose="020B0004020202020204" pitchFamily="34" charset="0"/>
                <a:cs typeface="Calibri" panose="020F0502020204030204" pitchFamily="34" charset="0"/>
              </a:rPr>
              <a:t>ambientale</a:t>
            </a:r>
            <a:r>
              <a:rPr lang="it-IT" kern="0" dirty="0">
                <a:latin typeface="Calibri" panose="020F0502020204030204" pitchFamily="34" charset="0"/>
                <a:ea typeface="Aptos" panose="020B0004020202020204" pitchFamily="34" charset="0"/>
                <a:cs typeface="Calibri" panose="020F0502020204030204" pitchFamily="34" charset="0"/>
              </a:rPr>
              <a:t>, con </a:t>
            </a:r>
            <a:r>
              <a:rPr lang="it-IT" b="1" kern="0" dirty="0">
                <a:latin typeface="Calibri" panose="020F0502020204030204" pitchFamily="34" charset="0"/>
                <a:ea typeface="Aptos" panose="020B0004020202020204" pitchFamily="34" charset="0"/>
                <a:cs typeface="Calibri" panose="020F0502020204030204" pitchFamily="34" charset="0"/>
              </a:rPr>
              <a:t>1.426</a:t>
            </a:r>
            <a:r>
              <a:rPr lang="it-IT" kern="0" dirty="0">
                <a:latin typeface="Calibri" panose="020F0502020204030204" pitchFamily="34" charset="0"/>
                <a:ea typeface="Aptos" panose="020B0004020202020204" pitchFamily="34" charset="0"/>
                <a:cs typeface="Calibri" panose="020F0502020204030204" pitchFamily="34" charset="0"/>
              </a:rPr>
              <a:t> casi, seguito dall’</a:t>
            </a:r>
            <a:r>
              <a:rPr lang="it-IT" b="1" kern="0" dirty="0">
                <a:latin typeface="Calibri" panose="020F0502020204030204" pitchFamily="34" charset="0"/>
                <a:ea typeface="Aptos" panose="020B0004020202020204" pitchFamily="34" charset="0"/>
                <a:cs typeface="Calibri" panose="020F0502020204030204" pitchFamily="34" charset="0"/>
              </a:rPr>
              <a:t>attività organizzata di traffico illecito di rifiuti </a:t>
            </a:r>
            <a:r>
              <a:rPr lang="it-IT" kern="0" dirty="0">
                <a:latin typeface="Calibri" panose="020F0502020204030204" pitchFamily="34" charset="0"/>
                <a:ea typeface="Aptos" panose="020B0004020202020204" pitchFamily="34" charset="0"/>
                <a:cs typeface="Calibri" panose="020F0502020204030204" pitchFamily="34" charset="0"/>
              </a:rPr>
              <a:t>(964 contestazioni) e dal </a:t>
            </a:r>
            <a:r>
              <a:rPr lang="it-IT" b="1" kern="0" dirty="0">
                <a:latin typeface="Calibri" panose="020F0502020204030204" pitchFamily="34" charset="0"/>
                <a:ea typeface="Aptos" panose="020B0004020202020204" pitchFamily="34" charset="0"/>
                <a:cs typeface="Calibri" panose="020F0502020204030204" pitchFamily="34" charset="0"/>
              </a:rPr>
              <a:t>disastro ambientale </a:t>
            </a:r>
            <a:r>
              <a:rPr lang="it-IT" kern="0" dirty="0">
                <a:latin typeface="Calibri" panose="020F0502020204030204" pitchFamily="34" charset="0"/>
                <a:ea typeface="Aptos" panose="020B0004020202020204" pitchFamily="34" charset="0"/>
                <a:cs typeface="Calibri" panose="020F0502020204030204" pitchFamily="34" charset="0"/>
              </a:rPr>
              <a:t>(</a:t>
            </a:r>
            <a:r>
              <a:rPr lang="it-IT" b="1" kern="0" dirty="0">
                <a:latin typeface="Calibri" panose="020F0502020204030204" pitchFamily="34" charset="0"/>
                <a:ea typeface="Aptos" panose="020B0004020202020204" pitchFamily="34" charset="0"/>
                <a:cs typeface="Calibri" panose="020F0502020204030204" pitchFamily="34" charset="0"/>
              </a:rPr>
              <a:t>228</a:t>
            </a:r>
            <a:r>
              <a:rPr lang="it-IT" kern="0" dirty="0">
                <a:latin typeface="Calibri" panose="020F0502020204030204" pitchFamily="34" charset="0"/>
                <a:ea typeface="Aptos" panose="020B0004020202020204" pitchFamily="34" charset="0"/>
                <a:cs typeface="Calibri" panose="020F0502020204030204" pitchFamily="34" charset="0"/>
              </a:rPr>
              <a:t> reati); </a:t>
            </a:r>
            <a:r>
              <a:rPr lang="it-IT" b="1" kern="0" dirty="0">
                <a:latin typeface="Calibri" panose="020F0502020204030204" pitchFamily="34" charset="0"/>
                <a:ea typeface="Aptos" panose="020B0004020202020204" pitchFamily="34" charset="0"/>
                <a:cs typeface="Calibri" panose="020F0502020204030204" pitchFamily="34" charset="0"/>
              </a:rPr>
              <a:t>771</a:t>
            </a:r>
            <a:r>
              <a:rPr lang="it-IT" kern="0" dirty="0">
                <a:latin typeface="Calibri" panose="020F0502020204030204" pitchFamily="34" charset="0"/>
                <a:ea typeface="Aptos" panose="020B0004020202020204" pitchFamily="34" charset="0"/>
                <a:cs typeface="Calibri" panose="020F0502020204030204" pitchFamily="34" charset="0"/>
              </a:rPr>
              <a:t> sono le violazioni al Codice di responsabilità degli entri (art. 25, D.lgs 231/2001).</a:t>
            </a:r>
            <a:endParaRPr lang="it-IT" dirty="0"/>
          </a:p>
        </p:txBody>
      </p:sp>
    </p:spTree>
    <p:extLst>
      <p:ext uri="{BB962C8B-B14F-4D97-AF65-F5344CB8AC3E}">
        <p14:creationId xmlns:p14="http://schemas.microsoft.com/office/powerpoint/2010/main" val="1634494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7E8072-84C4-9BB3-87BE-B7C84BD17316}"/>
            </a:ext>
          </a:extLst>
        </p:cNvPr>
        <p:cNvGrpSpPr/>
        <p:nvPr/>
      </p:nvGrpSpPr>
      <p:grpSpPr>
        <a:xfrm>
          <a:off x="0" y="0"/>
          <a:ext cx="0" cy="0"/>
          <a:chOff x="0" y="0"/>
          <a:chExt cx="0" cy="0"/>
        </a:xfrm>
      </p:grpSpPr>
      <p:sp>
        <p:nvSpPr>
          <p:cNvPr id="4" name="Titolo 1">
            <a:extLst>
              <a:ext uri="{FF2B5EF4-FFF2-40B4-BE49-F238E27FC236}">
                <a16:creationId xmlns:a16="http://schemas.microsoft.com/office/drawing/2014/main" id="{1DD5ECA7-B84B-5C4B-F966-A02FD04D74C1}"/>
              </a:ext>
            </a:extLst>
          </p:cNvPr>
          <p:cNvSpPr>
            <a:spLocks noGrp="1"/>
          </p:cNvSpPr>
          <p:nvPr>
            <p:ph type="title"/>
          </p:nvPr>
        </p:nvSpPr>
        <p:spPr>
          <a:xfrm>
            <a:off x="838200" y="757382"/>
            <a:ext cx="10515600" cy="933306"/>
          </a:xfrm>
        </p:spPr>
        <p:txBody>
          <a:bodyPr>
            <a:normAutofit/>
          </a:bodyPr>
          <a:lstStyle/>
          <a:p>
            <a:pPr algn="ctr"/>
            <a:r>
              <a:rPr lang="it-IT" sz="5400" b="1" cap="all" dirty="0"/>
              <a:t>I DIECI ANNI della legge 68/2015</a:t>
            </a:r>
            <a:endParaRPr lang="it-IT" sz="5400" dirty="0"/>
          </a:p>
        </p:txBody>
      </p:sp>
      <p:sp>
        <p:nvSpPr>
          <p:cNvPr id="5" name="Segnaposto contenuto 2">
            <a:extLst>
              <a:ext uri="{FF2B5EF4-FFF2-40B4-BE49-F238E27FC236}">
                <a16:creationId xmlns:a16="http://schemas.microsoft.com/office/drawing/2014/main" id="{894F3348-F5B0-B0B1-9568-533E695BDB9C}"/>
              </a:ext>
            </a:extLst>
          </p:cNvPr>
          <p:cNvSpPr>
            <a:spLocks noGrp="1"/>
          </p:cNvSpPr>
          <p:nvPr>
            <p:ph idx="1"/>
          </p:nvPr>
        </p:nvSpPr>
        <p:spPr>
          <a:xfrm>
            <a:off x="838200" y="1612490"/>
            <a:ext cx="10515600" cy="4021393"/>
          </a:xfrm>
        </p:spPr>
        <p:txBody>
          <a:bodyPr>
            <a:normAutofit fontScale="62500" lnSpcReduction="20000"/>
          </a:bodyPr>
          <a:lstStyle/>
          <a:p>
            <a:pPr algn="just">
              <a:lnSpc>
                <a:spcPct val="107000"/>
              </a:lnSpc>
              <a:spcAft>
                <a:spcPts val="800"/>
              </a:spcAft>
            </a:pPr>
            <a:r>
              <a:rPr lang="it-IT" sz="5000" b="1" kern="0" dirty="0">
                <a:ea typeface="Aptos" panose="020B0004020202020204" pitchFamily="34" charset="0"/>
                <a:cs typeface="Calibri" panose="020F0502020204030204" pitchFamily="34" charset="0"/>
              </a:rPr>
              <a:t>3.361</a:t>
            </a:r>
            <a:r>
              <a:rPr lang="it-IT" sz="5000" kern="0" dirty="0">
                <a:ea typeface="Aptos" panose="020B0004020202020204" pitchFamily="34" charset="0"/>
                <a:cs typeface="Calibri" panose="020F0502020204030204" pitchFamily="34" charset="0"/>
              </a:rPr>
              <a:t> i procedimenti per la parte Sesta-bis del Codice dell’ambiente (</a:t>
            </a:r>
            <a:r>
              <a:rPr lang="it-IT" sz="5000" kern="0" dirty="0" err="1">
                <a:ea typeface="Aptos" panose="020B0004020202020204" pitchFamily="34" charset="0"/>
                <a:cs typeface="Calibri" panose="020F0502020204030204" pitchFamily="34" charset="0"/>
              </a:rPr>
              <a:t>D.lgs</a:t>
            </a:r>
            <a:r>
              <a:rPr lang="it-IT" sz="5000" kern="0" dirty="0">
                <a:ea typeface="Aptos" panose="020B0004020202020204" pitchFamily="34" charset="0"/>
                <a:cs typeface="Calibri" panose="020F0502020204030204" pitchFamily="34" charset="0"/>
              </a:rPr>
              <a:t> 152/06) istruiti dalle forze dell’ordine e dalle Capitanerie di porto da giugno 2015 a dicembre 2024. </a:t>
            </a:r>
          </a:p>
          <a:p>
            <a:pPr algn="just"/>
            <a:r>
              <a:rPr lang="it-IT" sz="5000" b="1" dirty="0"/>
              <a:t>8.092</a:t>
            </a:r>
            <a:r>
              <a:rPr lang="it-IT" sz="5000" dirty="0"/>
              <a:t> le prescrizioni delle Agenzie regionali e provinciali per la protezione dell’ambiente dal 2018 al 2024.</a:t>
            </a:r>
          </a:p>
          <a:p>
            <a:pPr algn="just"/>
            <a:r>
              <a:rPr lang="it-IT" sz="5000" b="1" dirty="0"/>
              <a:t>5.893 </a:t>
            </a:r>
            <a:r>
              <a:rPr lang="it-IT" sz="5000" dirty="0"/>
              <a:t>ottemperate e ammesse al pagamento. </a:t>
            </a:r>
          </a:p>
          <a:p>
            <a:pPr algn="just"/>
            <a:r>
              <a:rPr lang="it-IT" sz="5000" b="1" dirty="0"/>
              <a:t>2.690 </a:t>
            </a:r>
            <a:r>
              <a:rPr lang="it-IT" sz="5000" dirty="0"/>
              <a:t>ammissioni al pagamento per condotta esaurita o adempimento spontaneo.</a:t>
            </a:r>
          </a:p>
          <a:p>
            <a:pPr algn="just"/>
            <a:r>
              <a:rPr lang="it-IT" sz="5000" b="1" dirty="0"/>
              <a:t>33 </a:t>
            </a:r>
            <a:r>
              <a:rPr lang="it-IT" sz="5000" dirty="0"/>
              <a:t>milioni di euro di somme riscosse dal 2018 al 2023.</a:t>
            </a:r>
          </a:p>
          <a:p>
            <a:pPr algn="just">
              <a:lnSpc>
                <a:spcPct val="107000"/>
              </a:lnSpc>
              <a:spcAft>
                <a:spcPts val="800"/>
              </a:spcAft>
            </a:pPr>
            <a:endParaRPr lang="it-IT" dirty="0"/>
          </a:p>
        </p:txBody>
      </p:sp>
    </p:spTree>
    <p:extLst>
      <p:ext uri="{BB962C8B-B14F-4D97-AF65-F5344CB8AC3E}">
        <p14:creationId xmlns:p14="http://schemas.microsoft.com/office/powerpoint/2010/main" val="4056034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2">
            <a:extLst>
              <a:ext uri="{FF2B5EF4-FFF2-40B4-BE49-F238E27FC236}">
                <a16:creationId xmlns:a16="http://schemas.microsoft.com/office/drawing/2014/main" id="{4AE2D59F-16EE-EEB2-DF8D-A3F13B13E1AB}"/>
              </a:ext>
            </a:extLst>
          </p:cNvPr>
          <p:cNvSpPr>
            <a:spLocks noGrp="1"/>
          </p:cNvSpPr>
          <p:nvPr>
            <p:ph idx="1"/>
          </p:nvPr>
        </p:nvSpPr>
        <p:spPr>
          <a:xfrm>
            <a:off x="550605" y="1386348"/>
            <a:ext cx="11080955" cy="4139381"/>
          </a:xfrm>
        </p:spPr>
        <p:txBody>
          <a:bodyPr>
            <a:normAutofit fontScale="92500" lnSpcReduction="10000"/>
          </a:bodyPr>
          <a:lstStyle/>
          <a:p>
            <a:pPr algn="just">
              <a:lnSpc>
                <a:spcPct val="107000"/>
              </a:lnSpc>
              <a:spcAft>
                <a:spcPts val="800"/>
              </a:spcAft>
            </a:pPr>
            <a:r>
              <a:rPr lang="it-IT" b="1" kern="0" dirty="0">
                <a:latin typeface="Calibri" panose="020F0502020204030204" pitchFamily="34" charset="0"/>
                <a:ea typeface="Aptos" panose="020B0004020202020204" pitchFamily="34" charset="0"/>
                <a:cs typeface="Calibri" panose="020F0502020204030204" pitchFamily="34" charset="0"/>
              </a:rPr>
              <a:t>13.621 </a:t>
            </a:r>
            <a:r>
              <a:rPr lang="it-IT" kern="0" dirty="0">
                <a:latin typeface="Calibri" panose="020F0502020204030204" pitchFamily="34" charset="0"/>
                <a:ea typeface="Aptos" panose="020B0004020202020204" pitchFamily="34" charset="0"/>
                <a:cs typeface="Calibri" panose="020F0502020204030204" pitchFamily="34" charset="0"/>
              </a:rPr>
              <a:t>reati (+4,7%), dalle cave abusive alle case illegali fino all’illegalità negli appalti per opere pubbliche. Il </a:t>
            </a:r>
            <a:r>
              <a:rPr lang="it-IT" b="1" kern="0" dirty="0">
                <a:latin typeface="Calibri" panose="020F0502020204030204" pitchFamily="34" charset="0"/>
                <a:ea typeface="Aptos" panose="020B0004020202020204" pitchFamily="34" charset="0"/>
                <a:cs typeface="Calibri" panose="020F0502020204030204" pitchFamily="34" charset="0"/>
              </a:rPr>
              <a:t>41,8%</a:t>
            </a:r>
            <a:r>
              <a:rPr lang="it-IT" kern="0" dirty="0">
                <a:latin typeface="Calibri" panose="020F0502020204030204" pitchFamily="34" charset="0"/>
                <a:ea typeface="Aptos" panose="020B0004020202020204" pitchFamily="34" charset="0"/>
                <a:cs typeface="Calibri" panose="020F0502020204030204" pitchFamily="34" charset="0"/>
              </a:rPr>
              <a:t> si concentra nelle quattro regioni a tradizionale presenza mafiosa. </a:t>
            </a:r>
            <a:r>
              <a:rPr lang="it-IT" b="1" kern="0" dirty="0">
                <a:latin typeface="Calibri" panose="020F0502020204030204" pitchFamily="34" charset="0"/>
                <a:ea typeface="Aptos" panose="020B0004020202020204" pitchFamily="34" charset="0"/>
                <a:cs typeface="Calibri" panose="020F0502020204030204" pitchFamily="34" charset="0"/>
              </a:rPr>
              <a:t>La Campania </a:t>
            </a:r>
            <a:r>
              <a:rPr lang="it-IT" kern="0" dirty="0">
                <a:latin typeface="Calibri" panose="020F0502020204030204" pitchFamily="34" charset="0"/>
                <a:ea typeface="Aptos" panose="020B0004020202020204" pitchFamily="34" charset="0"/>
                <a:cs typeface="Calibri" panose="020F0502020204030204" pitchFamily="34" charset="0"/>
              </a:rPr>
              <a:t>è saldamente</a:t>
            </a:r>
            <a:r>
              <a:rPr lang="it-IT" kern="100" dirty="0">
                <a:latin typeface="Calibri" panose="020F0502020204030204" pitchFamily="34" charset="0"/>
                <a:ea typeface="Aptos" panose="020B0004020202020204" pitchFamily="34" charset="0"/>
                <a:cs typeface="Calibri" panose="020F0502020204030204" pitchFamily="34" charset="0"/>
              </a:rPr>
              <a:t> </a:t>
            </a:r>
            <a:r>
              <a:rPr lang="it-IT" kern="0" dirty="0">
                <a:latin typeface="Calibri" panose="020F0502020204030204" pitchFamily="34" charset="0"/>
                <a:ea typeface="Aptos" panose="020B0004020202020204" pitchFamily="34" charset="0"/>
                <a:cs typeface="Calibri" panose="020F0502020204030204" pitchFamily="34" charset="0"/>
              </a:rPr>
              <a:t>in testa con 2.424 reati, pari al </a:t>
            </a:r>
            <a:r>
              <a:rPr lang="it-IT" b="1" kern="0" dirty="0">
                <a:latin typeface="Calibri" panose="020F0502020204030204" pitchFamily="34" charset="0"/>
                <a:ea typeface="Aptos" panose="020B0004020202020204" pitchFamily="34" charset="0"/>
                <a:cs typeface="Calibri" panose="020F0502020204030204" pitchFamily="34" charset="0"/>
              </a:rPr>
              <a:t>17,8%</a:t>
            </a:r>
            <a:r>
              <a:rPr lang="it-IT" kern="0" dirty="0">
                <a:latin typeface="Calibri" panose="020F0502020204030204" pitchFamily="34" charset="0"/>
                <a:ea typeface="Aptos" panose="020B0004020202020204" pitchFamily="34" charset="0"/>
                <a:cs typeface="Calibri" panose="020F0502020204030204" pitchFamily="34" charset="0"/>
              </a:rPr>
              <a:t> di quelli contestati a livello nazionale. </a:t>
            </a:r>
          </a:p>
          <a:p>
            <a:pPr algn="just">
              <a:lnSpc>
                <a:spcPct val="107000"/>
              </a:lnSpc>
              <a:spcAft>
                <a:spcPts val="800"/>
              </a:spcAft>
            </a:pPr>
            <a:r>
              <a:rPr lang="it-IT" kern="0" dirty="0">
                <a:latin typeface="Calibri" panose="020F0502020204030204" pitchFamily="34" charset="0"/>
                <a:ea typeface="Aptos" panose="020B0004020202020204" pitchFamily="34" charset="0"/>
                <a:cs typeface="Calibri" panose="020F0502020204030204" pitchFamily="34" charset="0"/>
              </a:rPr>
              <a:t>Al secondo e al terzo posto si confermano</a:t>
            </a:r>
            <a:r>
              <a:rPr lang="it-IT" kern="100" dirty="0">
                <a:latin typeface="Calibri" panose="020F0502020204030204" pitchFamily="34" charset="0"/>
                <a:ea typeface="Aptos" panose="020B0004020202020204" pitchFamily="34" charset="0"/>
                <a:cs typeface="Calibri" panose="020F0502020204030204" pitchFamily="34" charset="0"/>
              </a:rPr>
              <a:t> </a:t>
            </a:r>
            <a:r>
              <a:rPr lang="it-IT" kern="0" dirty="0">
                <a:latin typeface="Calibri" panose="020F0502020204030204" pitchFamily="34" charset="0"/>
                <a:ea typeface="Aptos" panose="020B0004020202020204" pitchFamily="34" charset="0"/>
                <a:cs typeface="Calibri" panose="020F0502020204030204" pitchFamily="34" charset="0"/>
              </a:rPr>
              <a:t>la </a:t>
            </a:r>
            <a:r>
              <a:rPr lang="it-IT" b="1" kern="0" dirty="0">
                <a:latin typeface="Calibri" panose="020F0502020204030204" pitchFamily="34" charset="0"/>
                <a:ea typeface="Aptos" panose="020B0004020202020204" pitchFamily="34" charset="0"/>
                <a:cs typeface="Calibri" panose="020F0502020204030204" pitchFamily="34" charset="0"/>
              </a:rPr>
              <a:t>Puglia</a:t>
            </a:r>
            <a:r>
              <a:rPr lang="it-IT" kern="0" dirty="0">
                <a:latin typeface="Calibri" panose="020F0502020204030204" pitchFamily="34" charset="0"/>
                <a:ea typeface="Aptos" panose="020B0004020202020204" pitchFamily="34" charset="0"/>
                <a:cs typeface="Calibri" panose="020F0502020204030204" pitchFamily="34" charset="0"/>
              </a:rPr>
              <a:t> (8,9% dei reati) e la </a:t>
            </a:r>
            <a:r>
              <a:rPr lang="it-IT" b="1" kern="0" dirty="0">
                <a:latin typeface="Calibri" panose="020F0502020204030204" pitchFamily="34" charset="0"/>
                <a:ea typeface="Aptos" panose="020B0004020202020204" pitchFamily="34" charset="0"/>
                <a:cs typeface="Calibri" panose="020F0502020204030204" pitchFamily="34" charset="0"/>
              </a:rPr>
              <a:t>Sicilia (8</a:t>
            </a:r>
            <a:r>
              <a:rPr lang="it-IT" kern="0" dirty="0">
                <a:latin typeface="Calibri" panose="020F0502020204030204" pitchFamily="34" charset="0"/>
                <a:ea typeface="Aptos" panose="020B0004020202020204" pitchFamily="34" charset="0"/>
                <a:cs typeface="Calibri" panose="020F0502020204030204" pitchFamily="34" charset="0"/>
              </a:rPr>
              <a:t>,7%). Sale al quarto posto la Toscana (</a:t>
            </a:r>
            <a:r>
              <a:rPr lang="it-IT" b="1" kern="0" dirty="0">
                <a:latin typeface="Calibri" panose="020F0502020204030204" pitchFamily="34" charset="0"/>
                <a:ea typeface="Aptos" panose="020B0004020202020204" pitchFamily="34" charset="0"/>
                <a:cs typeface="Calibri" panose="020F0502020204030204" pitchFamily="34" charset="0"/>
              </a:rPr>
              <a:t>8,1%</a:t>
            </a:r>
            <a:r>
              <a:rPr lang="it-IT" kern="0" dirty="0">
                <a:latin typeface="Calibri" panose="020F0502020204030204" pitchFamily="34" charset="0"/>
                <a:ea typeface="Aptos" panose="020B0004020202020204" pitchFamily="34" charset="0"/>
                <a:cs typeface="Calibri" panose="020F0502020204030204" pitchFamily="34" charset="0"/>
              </a:rPr>
              <a:t>), che è prima, come nel 2023, per illeciti amministrativi, seguita da Lombardia (</a:t>
            </a:r>
            <a:r>
              <a:rPr lang="it-IT" b="1" kern="0" dirty="0">
                <a:latin typeface="Calibri" panose="020F0502020204030204" pitchFamily="34" charset="0"/>
                <a:ea typeface="Aptos" panose="020B0004020202020204" pitchFamily="34" charset="0"/>
                <a:cs typeface="Calibri" panose="020F0502020204030204" pitchFamily="34" charset="0"/>
              </a:rPr>
              <a:t>7,4%</a:t>
            </a:r>
            <a:r>
              <a:rPr lang="it-IT" kern="0" dirty="0">
                <a:latin typeface="Calibri" panose="020F0502020204030204" pitchFamily="34" charset="0"/>
                <a:ea typeface="Aptos" panose="020B0004020202020204" pitchFamily="34" charset="0"/>
                <a:cs typeface="Calibri" panose="020F0502020204030204" pitchFamily="34" charset="0"/>
              </a:rPr>
              <a:t>) e Veneto (</a:t>
            </a:r>
            <a:r>
              <a:rPr lang="it-IT" b="1" kern="0" dirty="0">
                <a:latin typeface="Calibri" panose="020F0502020204030204" pitchFamily="34" charset="0"/>
                <a:ea typeface="Aptos" panose="020B0004020202020204" pitchFamily="34" charset="0"/>
                <a:cs typeface="Calibri" panose="020F0502020204030204" pitchFamily="34" charset="0"/>
              </a:rPr>
              <a:t>6,5%</a:t>
            </a:r>
            <a:r>
              <a:rPr lang="it-IT" kern="0" dirty="0">
                <a:latin typeface="Calibri" panose="020F0502020204030204" pitchFamily="34" charset="0"/>
                <a:ea typeface="Aptos" panose="020B0004020202020204" pitchFamily="34" charset="0"/>
                <a:cs typeface="Calibri" panose="020F0502020204030204" pitchFamily="34" charset="0"/>
              </a:rPr>
              <a:t>).</a:t>
            </a:r>
          </a:p>
          <a:p>
            <a:pPr algn="just">
              <a:lnSpc>
                <a:spcPct val="107000"/>
              </a:lnSpc>
              <a:spcAft>
                <a:spcPts val="800"/>
              </a:spcAft>
            </a:pPr>
            <a:r>
              <a:rPr lang="it-IT" kern="0" dirty="0">
                <a:latin typeface="Calibri" panose="020F0502020204030204" pitchFamily="34" charset="0"/>
                <a:ea typeface="Aptos" panose="020B0004020202020204" pitchFamily="34" charset="0"/>
                <a:cs typeface="Calibri" panose="020F0502020204030204" pitchFamily="34" charset="0"/>
              </a:rPr>
              <a:t>Anche nel 2024 tre province della Campania occupano le prime posizioni della</a:t>
            </a:r>
            <a:r>
              <a:rPr lang="it-IT" kern="100" dirty="0">
                <a:latin typeface="Calibri" panose="020F0502020204030204" pitchFamily="34" charset="0"/>
                <a:ea typeface="Aptos" panose="020B0004020202020204" pitchFamily="34" charset="0"/>
                <a:cs typeface="Calibri" panose="020F0502020204030204" pitchFamily="34" charset="0"/>
              </a:rPr>
              <a:t> </a:t>
            </a:r>
            <a:r>
              <a:rPr lang="it-IT" kern="0" dirty="0">
                <a:latin typeface="Calibri" panose="020F0502020204030204" pitchFamily="34" charset="0"/>
                <a:ea typeface="Aptos" panose="020B0004020202020204" pitchFamily="34" charset="0"/>
                <a:cs typeface="Calibri" panose="020F0502020204030204" pitchFamily="34" charset="0"/>
              </a:rPr>
              <a:t>graduatoria provinciale, nell’ordine </a:t>
            </a:r>
            <a:r>
              <a:rPr lang="it-IT" b="1" kern="0" dirty="0">
                <a:latin typeface="Calibri" panose="020F0502020204030204" pitchFamily="34" charset="0"/>
                <a:ea typeface="Aptos" panose="020B0004020202020204" pitchFamily="34" charset="0"/>
                <a:cs typeface="Calibri" panose="020F0502020204030204" pitchFamily="34" charset="0"/>
              </a:rPr>
              <a:t>Salerno, Avellino e Napoli</a:t>
            </a:r>
            <a:r>
              <a:rPr lang="it-IT" kern="0" dirty="0">
                <a:latin typeface="Calibri" panose="020F0502020204030204" pitchFamily="34" charset="0"/>
                <a:ea typeface="Aptos" panose="020B0004020202020204" pitchFamily="34" charset="0"/>
                <a:cs typeface="Calibri" panose="020F0502020204030204" pitchFamily="34" charset="0"/>
              </a:rPr>
              <a:t>.</a:t>
            </a:r>
            <a:endParaRPr lang="it-IT" kern="100" dirty="0">
              <a:latin typeface="Calibri" panose="020F0502020204030204" pitchFamily="34" charset="0"/>
              <a:ea typeface="Aptos" panose="020B0004020202020204" pitchFamily="34" charset="0"/>
              <a:cs typeface="Calibri" panose="020F0502020204030204" pitchFamily="34" charset="0"/>
            </a:endParaRPr>
          </a:p>
          <a:p>
            <a:endParaRPr lang="it-IT" dirty="0"/>
          </a:p>
        </p:txBody>
      </p:sp>
      <p:sp>
        <p:nvSpPr>
          <p:cNvPr id="5" name="Titolo 1">
            <a:extLst>
              <a:ext uri="{FF2B5EF4-FFF2-40B4-BE49-F238E27FC236}">
                <a16:creationId xmlns:a16="http://schemas.microsoft.com/office/drawing/2014/main" id="{D6DFCF3C-B896-9782-96CE-7106FB15003F}"/>
              </a:ext>
            </a:extLst>
          </p:cNvPr>
          <p:cNvSpPr>
            <a:spLocks noGrp="1"/>
          </p:cNvSpPr>
          <p:nvPr>
            <p:ph type="title"/>
          </p:nvPr>
        </p:nvSpPr>
        <p:spPr>
          <a:xfrm>
            <a:off x="838200" y="757382"/>
            <a:ext cx="10515600" cy="412657"/>
          </a:xfrm>
        </p:spPr>
        <p:txBody>
          <a:bodyPr>
            <a:normAutofit fontScale="90000"/>
          </a:bodyPr>
          <a:lstStyle/>
          <a:p>
            <a:pPr algn="ctr"/>
            <a:r>
              <a:rPr lang="it-IT" sz="5400" b="1" dirty="0"/>
              <a:t>L’ITALIA DEL CEMENTO ILLEGALE</a:t>
            </a:r>
            <a:endParaRPr lang="it-IT" sz="5400" dirty="0"/>
          </a:p>
        </p:txBody>
      </p:sp>
    </p:spTree>
    <p:extLst>
      <p:ext uri="{BB962C8B-B14F-4D97-AF65-F5344CB8AC3E}">
        <p14:creationId xmlns:p14="http://schemas.microsoft.com/office/powerpoint/2010/main" val="24025434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4A742-DBB7-250A-E1E4-286C52A90E96}"/>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064CCDB-7678-0470-DEC4-404169AC5E81}"/>
              </a:ext>
            </a:extLst>
          </p:cNvPr>
          <p:cNvSpPr>
            <a:spLocks noGrp="1"/>
          </p:cNvSpPr>
          <p:nvPr>
            <p:ph type="title"/>
          </p:nvPr>
        </p:nvSpPr>
        <p:spPr>
          <a:xfrm>
            <a:off x="838200" y="757382"/>
            <a:ext cx="10515600" cy="496231"/>
          </a:xfrm>
        </p:spPr>
        <p:txBody>
          <a:bodyPr>
            <a:normAutofit fontScale="90000"/>
          </a:bodyPr>
          <a:lstStyle/>
          <a:p>
            <a:pPr algn="ctr"/>
            <a:r>
              <a:rPr lang="it-IT" sz="5400" b="1" dirty="0"/>
              <a:t>LA RIFIUTI CONNECTION</a:t>
            </a:r>
            <a:endParaRPr lang="it-IT" sz="5400" dirty="0"/>
          </a:p>
        </p:txBody>
      </p:sp>
      <p:sp>
        <p:nvSpPr>
          <p:cNvPr id="3" name="Segnaposto contenuto 2">
            <a:extLst>
              <a:ext uri="{FF2B5EF4-FFF2-40B4-BE49-F238E27FC236}">
                <a16:creationId xmlns:a16="http://schemas.microsoft.com/office/drawing/2014/main" id="{84896AC4-3061-35C1-0F08-20917881DC52}"/>
              </a:ext>
            </a:extLst>
          </p:cNvPr>
          <p:cNvSpPr>
            <a:spLocks noGrp="1"/>
          </p:cNvSpPr>
          <p:nvPr>
            <p:ph idx="1"/>
          </p:nvPr>
        </p:nvSpPr>
        <p:spPr>
          <a:xfrm>
            <a:off x="838200" y="1435510"/>
            <a:ext cx="10515600" cy="4168877"/>
          </a:xfrm>
        </p:spPr>
        <p:txBody>
          <a:bodyPr>
            <a:normAutofit fontScale="92500" lnSpcReduction="10000"/>
          </a:bodyPr>
          <a:lstStyle/>
          <a:p>
            <a:pPr algn="just">
              <a:lnSpc>
                <a:spcPct val="107000"/>
              </a:lnSpc>
              <a:spcAft>
                <a:spcPts val="800"/>
              </a:spcAft>
            </a:pPr>
            <a:r>
              <a:rPr lang="it-IT" b="1" kern="0" dirty="0">
                <a:latin typeface="Calibri" panose="020F0502020204030204" pitchFamily="34" charset="0"/>
                <a:ea typeface="Calibri" panose="020F0502020204030204" pitchFamily="34" charset="0"/>
                <a:cs typeface="Calibri" panose="020F0502020204030204" pitchFamily="34" charset="0"/>
              </a:rPr>
              <a:t>11.166</a:t>
            </a:r>
            <a:r>
              <a:rPr lang="it-IT" kern="0" dirty="0">
                <a:latin typeface="Calibri" panose="020F0502020204030204" pitchFamily="34" charset="0"/>
                <a:ea typeface="Calibri" panose="020F0502020204030204" pitchFamily="34" charset="0"/>
                <a:cs typeface="Calibri" panose="020F0502020204030204" pitchFamily="34" charset="0"/>
              </a:rPr>
              <a:t> reati </a:t>
            </a:r>
            <a:r>
              <a:rPr lang="it-IT" b="1" kern="0" dirty="0">
                <a:latin typeface="Calibri" panose="020F0502020204030204" pitchFamily="34" charset="0"/>
                <a:ea typeface="Calibri" panose="020F0502020204030204" pitchFamily="34" charset="0"/>
                <a:cs typeface="Calibri" panose="020F0502020204030204" pitchFamily="34" charset="0"/>
              </a:rPr>
              <a:t>(+19,9% </a:t>
            </a:r>
            <a:r>
              <a:rPr lang="it-IT" kern="0" dirty="0">
                <a:latin typeface="Calibri" panose="020F0502020204030204" pitchFamily="34" charset="0"/>
                <a:ea typeface="Calibri" panose="020F0502020204030204" pitchFamily="34" charset="0"/>
                <a:cs typeface="Calibri" panose="020F0502020204030204" pitchFamily="34" charset="0"/>
              </a:rPr>
              <a:t>rispetto al 2023, per una crescita complessiva in due anni dell’</a:t>
            </a:r>
            <a:r>
              <a:rPr lang="it-IT" b="1" kern="0" dirty="0">
                <a:latin typeface="Calibri" panose="020F0502020204030204" pitchFamily="34" charset="0"/>
                <a:ea typeface="Calibri" panose="020F0502020204030204" pitchFamily="34" charset="0"/>
                <a:cs typeface="Calibri" panose="020F0502020204030204" pitchFamily="34" charset="0"/>
              </a:rPr>
              <a:t>86% </a:t>
            </a:r>
            <a:r>
              <a:rPr lang="it-IT" kern="0" dirty="0">
                <a:latin typeface="Calibri" panose="020F0502020204030204" pitchFamily="34" charset="0"/>
                <a:ea typeface="Calibri" panose="020F0502020204030204" pitchFamily="34" charset="0"/>
                <a:cs typeface="Calibri" panose="020F0502020204030204" pitchFamily="34" charset="0"/>
              </a:rPr>
              <a:t>degli illeciti penali), </a:t>
            </a:r>
            <a:r>
              <a:rPr lang="it-IT" b="1" kern="0" dirty="0">
                <a:latin typeface="Calibri" panose="020F0502020204030204" pitchFamily="34" charset="0"/>
                <a:ea typeface="Calibri" panose="020F0502020204030204" pitchFamily="34" charset="0"/>
                <a:cs typeface="Calibri" panose="020F0502020204030204" pitchFamily="34" charset="0"/>
              </a:rPr>
              <a:t>11.992</a:t>
            </a:r>
            <a:r>
              <a:rPr lang="it-IT" kern="0" dirty="0">
                <a:latin typeface="Calibri" panose="020F0502020204030204" pitchFamily="34" charset="0"/>
                <a:ea typeface="Calibri" panose="020F0502020204030204" pitchFamily="34" charset="0"/>
                <a:cs typeface="Calibri" panose="020F0502020204030204" pitchFamily="34" charset="0"/>
              </a:rPr>
              <a:t> persone denunciate </a:t>
            </a:r>
            <a:r>
              <a:rPr lang="it-IT" b="1" kern="0" dirty="0">
                <a:latin typeface="Calibri" panose="020F0502020204030204" pitchFamily="34" charset="0"/>
                <a:ea typeface="Calibri" panose="020F0502020204030204" pitchFamily="34" charset="0"/>
                <a:cs typeface="Calibri" panose="020F0502020204030204" pitchFamily="34" charset="0"/>
              </a:rPr>
              <a:t>(+12%), 3.492 </a:t>
            </a:r>
            <a:r>
              <a:rPr lang="it-IT" kern="0" dirty="0">
                <a:latin typeface="Calibri" panose="020F0502020204030204" pitchFamily="34" charset="0"/>
                <a:ea typeface="Calibri" panose="020F0502020204030204" pitchFamily="34" charset="0"/>
                <a:cs typeface="Calibri" panose="020F0502020204030204" pitchFamily="34" charset="0"/>
              </a:rPr>
              <a:t>sequestri </a:t>
            </a:r>
            <a:r>
              <a:rPr lang="it-IT" b="1" kern="0" dirty="0">
                <a:latin typeface="Calibri" panose="020F0502020204030204" pitchFamily="34" charset="0"/>
                <a:ea typeface="Calibri" panose="020F0502020204030204" pitchFamily="34" charset="0"/>
                <a:cs typeface="Calibri" panose="020F0502020204030204" pitchFamily="34" charset="0"/>
              </a:rPr>
              <a:t>(+20,4%),  408 </a:t>
            </a:r>
            <a:r>
              <a:rPr lang="it-IT" kern="0" dirty="0">
                <a:latin typeface="Calibri" panose="020F0502020204030204" pitchFamily="34" charset="0"/>
                <a:ea typeface="Calibri" panose="020F0502020204030204" pitchFamily="34" charset="0"/>
                <a:cs typeface="Calibri" panose="020F0502020204030204" pitchFamily="34" charset="0"/>
              </a:rPr>
              <a:t>milioni di euro (+</a:t>
            </a:r>
            <a:r>
              <a:rPr lang="it-IT" b="1" kern="0" dirty="0">
                <a:latin typeface="Calibri" panose="020F0502020204030204" pitchFamily="34" charset="0"/>
                <a:ea typeface="Calibri" panose="020F0502020204030204" pitchFamily="34" charset="0"/>
                <a:cs typeface="Calibri" panose="020F0502020204030204" pitchFamily="34" charset="0"/>
              </a:rPr>
              <a:t>33%) </a:t>
            </a:r>
            <a:r>
              <a:rPr lang="it-IT" kern="0" dirty="0">
                <a:latin typeface="Calibri" panose="020F0502020204030204" pitchFamily="34" charset="0"/>
                <a:ea typeface="Calibri" panose="020F0502020204030204" pitchFamily="34" charset="0"/>
                <a:cs typeface="Calibri" panose="020F0502020204030204" pitchFamily="34" charset="0"/>
              </a:rPr>
              <a:t>il valore complessivo di sequestri e sanzioni.</a:t>
            </a:r>
            <a:endParaRPr lang="it-IT" kern="100" dirty="0">
              <a:latin typeface="Calibri" panose="020F0502020204030204" pitchFamily="34" charset="0"/>
              <a:ea typeface="Calibri" panose="020F0502020204030204" pitchFamily="34" charset="0"/>
              <a:cs typeface="Calibri" panose="020F0502020204030204" pitchFamily="34" charset="0"/>
            </a:endParaRPr>
          </a:p>
          <a:p>
            <a:pPr algn="just">
              <a:lnSpc>
                <a:spcPct val="107000"/>
              </a:lnSpc>
              <a:spcAft>
                <a:spcPts val="800"/>
              </a:spcAft>
            </a:pPr>
            <a:r>
              <a:rPr lang="it-IT" b="1" kern="0" dirty="0">
                <a:latin typeface="Calibri" panose="020F0502020204030204" pitchFamily="34" charset="0"/>
                <a:ea typeface="Calibri" panose="020F0502020204030204" pitchFamily="34" charset="0"/>
                <a:cs typeface="Calibri" panose="020F0502020204030204" pitchFamily="34" charset="0"/>
              </a:rPr>
              <a:t>Campania</a:t>
            </a:r>
            <a:r>
              <a:rPr lang="it-IT" kern="0" dirty="0">
                <a:latin typeface="Calibri" panose="020F0502020204030204" pitchFamily="34" charset="0"/>
                <a:ea typeface="Calibri" panose="020F0502020204030204" pitchFamily="34" charset="0"/>
                <a:cs typeface="Calibri" panose="020F0502020204030204" pitchFamily="34" charset="0"/>
              </a:rPr>
              <a:t> prima in classifica (</a:t>
            </a:r>
            <a:r>
              <a:rPr lang="it-IT" b="1" kern="0" dirty="0">
                <a:latin typeface="Calibri" panose="020F0502020204030204" pitchFamily="34" charset="0"/>
                <a:ea typeface="Calibri" panose="020F0502020204030204" pitchFamily="34" charset="0"/>
                <a:cs typeface="Calibri" panose="020F0502020204030204" pitchFamily="34" charset="0"/>
              </a:rPr>
              <a:t>14,5%</a:t>
            </a:r>
            <a:r>
              <a:rPr lang="it-IT" kern="0" dirty="0">
                <a:latin typeface="Calibri" panose="020F0502020204030204" pitchFamily="34" charset="0"/>
                <a:ea typeface="Calibri" panose="020F0502020204030204" pitchFamily="34" charset="0"/>
                <a:cs typeface="Calibri" panose="020F0502020204030204" pitchFamily="34" charset="0"/>
              </a:rPr>
              <a:t> sul totale nazionale), seguita dalla Calabria, che scavalca la Puglia, dal Lazio (+33,6%) e dalla Sardegna. Il Piemonte (681 reati), supera la Lombardia come prima regione del Nord. </a:t>
            </a:r>
          </a:p>
          <a:p>
            <a:pPr algn="just">
              <a:lnSpc>
                <a:spcPct val="107000"/>
              </a:lnSpc>
              <a:spcAft>
                <a:spcPts val="800"/>
              </a:spcAft>
            </a:pPr>
            <a:r>
              <a:rPr lang="it-IT" b="1" kern="0" dirty="0">
                <a:latin typeface="Calibri" panose="020F0502020204030204" pitchFamily="34" charset="0"/>
                <a:ea typeface="Calibri" panose="020F0502020204030204" pitchFamily="34" charset="0"/>
                <a:cs typeface="Calibri" panose="020F0502020204030204" pitchFamily="34" charset="0"/>
              </a:rPr>
              <a:t>Napoli</a:t>
            </a:r>
            <a:r>
              <a:rPr lang="it-IT" kern="0" dirty="0">
                <a:latin typeface="Calibri" panose="020F0502020204030204" pitchFamily="34" charset="0"/>
                <a:ea typeface="Calibri" panose="020F0502020204030204" pitchFamily="34" charset="0"/>
                <a:cs typeface="Calibri" panose="020F0502020204030204" pitchFamily="34" charset="0"/>
              </a:rPr>
              <a:t> è la prima provincia, con 605 reati, seguita da Catanzaro, Bari, Roma e Avellino. Perugia entra in classifica al decimo posto.</a:t>
            </a:r>
            <a:endParaRPr lang="it-IT" kern="100" dirty="0">
              <a:latin typeface="Calibri" panose="020F0502020204030204" pitchFamily="34" charset="0"/>
              <a:ea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89462741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457</TotalTime>
  <Words>2661</Words>
  <Application>Microsoft Office PowerPoint</Application>
  <PresentationFormat>Widescreen</PresentationFormat>
  <Paragraphs>78</Paragraphs>
  <Slides>22</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22</vt:i4>
      </vt:variant>
    </vt:vector>
  </HeadingPairs>
  <TitlesOfParts>
    <vt:vector size="29" baseType="lpstr">
      <vt:lpstr>AGaramondPro-Regular</vt:lpstr>
      <vt:lpstr>Aptos</vt:lpstr>
      <vt:lpstr>Arial</vt:lpstr>
      <vt:lpstr>Book Antiqua</vt:lpstr>
      <vt:lpstr>Calibri</vt:lpstr>
      <vt:lpstr>Calibri Light</vt:lpstr>
      <vt:lpstr>Tema di Office</vt:lpstr>
      <vt:lpstr>Presentazione standard di PowerPoint</vt:lpstr>
      <vt:lpstr>Cosa significa il neologismo ecomafia</vt:lpstr>
      <vt:lpstr>Il Rapporto ecomafia 2025 in pillole</vt:lpstr>
      <vt:lpstr>LE PRINCIPALI TIPOLOGIE DI REATI</vt:lpstr>
      <vt:lpstr>LE CLASSIFICHE REGIONALI E PROVINCIALI</vt:lpstr>
      <vt:lpstr>I DIECI ANNI della legge 68/2015</vt:lpstr>
      <vt:lpstr>I DIECI ANNI della legge 68/2015</vt:lpstr>
      <vt:lpstr>L’ITALIA DEL CEMENTO ILLEGALE</vt:lpstr>
      <vt:lpstr>LA RIFIUTI CONNECTION</vt:lpstr>
      <vt:lpstr>RADIOGRAFIA DEI TRAFFICI ILLEGALI</vt:lpstr>
      <vt:lpstr>ANIMALI SOTTO SCACCO</vt:lpstr>
      <vt:lpstr>GLI INCENDI BOSCHIVI E DI VEGETAZIONE</vt:lpstr>
      <vt:lpstr>IL SACCHEGGIO DEL PATRIMONIO CULTURALE</vt:lpstr>
      <vt:lpstr>LE FILIERE ILLECITE DELL’AGROALIMENTARE</vt:lpstr>
      <vt:lpstr>IL MERCATO CRIMINALE DEI PESTICIDI</vt:lpstr>
      <vt:lpstr>I NUOVI DELITTI NELLA GESTIONE DEI RIFIUTI</vt:lpstr>
      <vt:lpstr>I NUOVI DELITTI NELLA GESTIONE DEI RIFIUTI/2</vt:lpstr>
      <vt:lpstr>I NUOVI DELITTI NELLA GESTIONE DEI RIFIUTI/3</vt:lpstr>
      <vt:lpstr>I NUOVI DELITTI NELLA GESTIONE DEI RIFIUTI/4</vt:lpstr>
      <vt:lpstr>LE PROPOSTE DI LEGAMBIENTE</vt:lpstr>
      <vt:lpstr>LE PROPOSTE DI LEGAMBIENTE</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Luca</dc:creator>
  <cp:lastModifiedBy>Enrico Fontana</cp:lastModifiedBy>
  <cp:revision>20</cp:revision>
  <dcterms:created xsi:type="dcterms:W3CDTF">2025-07-02T06:52:53Z</dcterms:created>
  <dcterms:modified xsi:type="dcterms:W3CDTF">2025-12-14T10:10:01Z</dcterms:modified>
</cp:coreProperties>
</file>